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74" r:id="rId4"/>
    <p:sldId id="275" r:id="rId5"/>
    <p:sldId id="276" r:id="rId6"/>
    <p:sldId id="277" r:id="rId7"/>
    <p:sldId id="279" r:id="rId8"/>
    <p:sldId id="278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94" r:id="rId24"/>
    <p:sldId id="295" r:id="rId25"/>
    <p:sldId id="296" r:id="rId26"/>
    <p:sldId id="297" r:id="rId27"/>
    <p:sldId id="271" r:id="rId28"/>
  </p:sldIdLst>
  <p:sldSz cx="12192000" cy="6858000"/>
  <p:notesSz cx="6858000" cy="9144000"/>
  <p:defaultTextStyle>
    <a:defPPr>
      <a:defRPr lang="en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0D0E"/>
    <a:srgbClr val="C7C8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41606C-8405-FA45-8E87-FB0ABFFC7FFA}" v="14" dt="2024-06-02T14:14:21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55"/>
    <p:restoredTop sz="84820"/>
  </p:normalViewPr>
  <p:slideViewPr>
    <p:cSldViewPr snapToGrid="0">
      <p:cViewPr varScale="1">
        <p:scale>
          <a:sx n="88" d="100"/>
          <a:sy n="88" d="100"/>
        </p:scale>
        <p:origin x="1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1FF740-C585-604A-8A16-6F57395B7F9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26E042B6-DE7C-1F48-BB91-FADF70258BC5}">
      <dgm:prSet/>
      <dgm:spPr/>
      <dgm:t>
        <a:bodyPr/>
        <a:lstStyle/>
        <a:p>
          <a:r>
            <a:rPr lang="en-CZ"/>
            <a:t>Political:</a:t>
          </a:r>
        </a:p>
      </dgm:t>
    </dgm:pt>
    <dgm:pt modelId="{2140360E-9BAF-4E4C-AB9F-AC6E7ED52F0A}" type="parTrans" cxnId="{08771F60-409B-FB4E-94F1-AA47A77A4584}">
      <dgm:prSet/>
      <dgm:spPr/>
      <dgm:t>
        <a:bodyPr/>
        <a:lstStyle/>
        <a:p>
          <a:endParaRPr lang="en-GB"/>
        </a:p>
      </dgm:t>
    </dgm:pt>
    <dgm:pt modelId="{41CE284E-8085-474C-BBFF-8C09D46BA238}" type="sibTrans" cxnId="{08771F60-409B-FB4E-94F1-AA47A77A4584}">
      <dgm:prSet/>
      <dgm:spPr/>
      <dgm:t>
        <a:bodyPr/>
        <a:lstStyle/>
        <a:p>
          <a:endParaRPr lang="en-GB"/>
        </a:p>
      </dgm:t>
    </dgm:pt>
    <dgm:pt modelId="{8F1775E2-F565-7743-B1BA-8300D33C30D6}">
      <dgm:prSet/>
      <dgm:spPr/>
      <dgm:t>
        <a:bodyPr/>
        <a:lstStyle/>
        <a:p>
          <a:r>
            <a:rPr lang="en-CZ"/>
            <a:t>Fundings and Financial Intrsutments</a:t>
          </a:r>
        </a:p>
      </dgm:t>
    </dgm:pt>
    <dgm:pt modelId="{A4820DFD-4372-A74B-8893-33680A63C517}" type="parTrans" cxnId="{58FE6E6C-AE67-3B4C-B1E5-C81953C720FB}">
      <dgm:prSet/>
      <dgm:spPr/>
      <dgm:t>
        <a:bodyPr/>
        <a:lstStyle/>
        <a:p>
          <a:endParaRPr lang="en-GB"/>
        </a:p>
      </dgm:t>
    </dgm:pt>
    <dgm:pt modelId="{4FBD6A41-7AF7-0849-BAB4-3265A3542157}" type="sibTrans" cxnId="{58FE6E6C-AE67-3B4C-B1E5-C81953C720FB}">
      <dgm:prSet/>
      <dgm:spPr/>
      <dgm:t>
        <a:bodyPr/>
        <a:lstStyle/>
        <a:p>
          <a:endParaRPr lang="en-GB"/>
        </a:p>
      </dgm:t>
    </dgm:pt>
    <dgm:pt modelId="{696BA284-EA3D-E148-9A91-637524376FCC}">
      <dgm:prSet/>
      <dgm:spPr/>
      <dgm:t>
        <a:bodyPr/>
        <a:lstStyle/>
        <a:p>
          <a:r>
            <a:rPr lang="en-CZ" dirty="0"/>
            <a:t>Support Network Initiatives</a:t>
          </a:r>
        </a:p>
      </dgm:t>
    </dgm:pt>
    <dgm:pt modelId="{8EE3C01B-CC31-4143-84EB-5612FEB45AED}" type="parTrans" cxnId="{D638C60F-78CC-CE42-B469-30405993CF09}">
      <dgm:prSet/>
      <dgm:spPr/>
      <dgm:t>
        <a:bodyPr/>
        <a:lstStyle/>
        <a:p>
          <a:endParaRPr lang="en-GB"/>
        </a:p>
      </dgm:t>
    </dgm:pt>
    <dgm:pt modelId="{C40EBFA1-66F3-C947-A2AB-9B47661A9F82}" type="sibTrans" cxnId="{D638C60F-78CC-CE42-B469-30405993CF09}">
      <dgm:prSet/>
      <dgm:spPr/>
      <dgm:t>
        <a:bodyPr/>
        <a:lstStyle/>
        <a:p>
          <a:endParaRPr lang="en-GB"/>
        </a:p>
      </dgm:t>
    </dgm:pt>
    <dgm:pt modelId="{E76EFC91-1A49-9E4B-BD98-255E36AD6083}">
      <dgm:prSet/>
      <dgm:spPr/>
      <dgm:t>
        <a:bodyPr/>
        <a:lstStyle/>
        <a:p>
          <a:r>
            <a:rPr lang="en-CZ"/>
            <a:t>Digital Single Market</a:t>
          </a:r>
        </a:p>
      </dgm:t>
    </dgm:pt>
    <dgm:pt modelId="{A80E6FBB-3FB5-1C41-BACD-CFE0D0D5E96E}" type="parTrans" cxnId="{EB207926-9E17-1441-9CBB-99202601FDDE}">
      <dgm:prSet/>
      <dgm:spPr/>
      <dgm:t>
        <a:bodyPr/>
        <a:lstStyle/>
        <a:p>
          <a:endParaRPr lang="en-GB"/>
        </a:p>
      </dgm:t>
    </dgm:pt>
    <dgm:pt modelId="{A64B2C69-DE88-F04F-9D8F-EAF87462C091}" type="sibTrans" cxnId="{EB207926-9E17-1441-9CBB-99202601FDDE}">
      <dgm:prSet/>
      <dgm:spPr/>
      <dgm:t>
        <a:bodyPr/>
        <a:lstStyle/>
        <a:p>
          <a:endParaRPr lang="en-GB"/>
        </a:p>
      </dgm:t>
    </dgm:pt>
    <dgm:pt modelId="{5267CCA9-E51A-F644-AE4D-94314F7A13F3}">
      <dgm:prSet/>
      <dgm:spPr/>
      <dgm:t>
        <a:bodyPr/>
        <a:lstStyle/>
        <a:p>
          <a:r>
            <a:rPr lang="en-CZ"/>
            <a:t>Economical:</a:t>
          </a:r>
        </a:p>
      </dgm:t>
    </dgm:pt>
    <dgm:pt modelId="{58CADEB3-CFB3-274A-91F9-DB5202EA6861}" type="parTrans" cxnId="{AC996CA5-DC02-6544-9D22-FCDC9A31376A}">
      <dgm:prSet/>
      <dgm:spPr/>
      <dgm:t>
        <a:bodyPr/>
        <a:lstStyle/>
        <a:p>
          <a:endParaRPr lang="en-GB"/>
        </a:p>
      </dgm:t>
    </dgm:pt>
    <dgm:pt modelId="{17E89874-7A26-B742-83F3-29DFD1618024}" type="sibTrans" cxnId="{AC996CA5-DC02-6544-9D22-FCDC9A31376A}">
      <dgm:prSet/>
      <dgm:spPr/>
      <dgm:t>
        <a:bodyPr/>
        <a:lstStyle/>
        <a:p>
          <a:endParaRPr lang="en-GB"/>
        </a:p>
      </dgm:t>
    </dgm:pt>
    <dgm:pt modelId="{B094F153-A9E6-5F4F-A5E9-4C5A5AD2BA8F}">
      <dgm:prSet/>
      <dgm:spPr/>
      <dgm:t>
        <a:bodyPr/>
        <a:lstStyle/>
        <a:p>
          <a:r>
            <a:rPr lang="en-CZ"/>
            <a:t>Operational Efficiency</a:t>
          </a:r>
        </a:p>
      </dgm:t>
    </dgm:pt>
    <dgm:pt modelId="{233D74FF-C8E8-D24F-B0F1-FECC643F9292}" type="parTrans" cxnId="{71007B08-0D24-4346-9B29-152B40C09724}">
      <dgm:prSet/>
      <dgm:spPr/>
      <dgm:t>
        <a:bodyPr/>
        <a:lstStyle/>
        <a:p>
          <a:endParaRPr lang="en-GB"/>
        </a:p>
      </dgm:t>
    </dgm:pt>
    <dgm:pt modelId="{A1FD37F9-ED26-1540-8DC1-6F214A48E54D}" type="sibTrans" cxnId="{71007B08-0D24-4346-9B29-152B40C09724}">
      <dgm:prSet/>
      <dgm:spPr/>
      <dgm:t>
        <a:bodyPr/>
        <a:lstStyle/>
        <a:p>
          <a:endParaRPr lang="en-GB"/>
        </a:p>
      </dgm:t>
    </dgm:pt>
    <dgm:pt modelId="{BDBBFE67-73C3-6A48-B116-6CE325AEF673}">
      <dgm:prSet/>
      <dgm:spPr/>
      <dgm:t>
        <a:bodyPr/>
        <a:lstStyle/>
        <a:p>
          <a:r>
            <a:rPr lang="en-CZ"/>
            <a:t>Streamline operations</a:t>
          </a:r>
        </a:p>
      </dgm:t>
    </dgm:pt>
    <dgm:pt modelId="{04563B75-FEC6-CE46-9159-11446AE2A576}" type="parTrans" cxnId="{D4AA6AC7-7251-1643-B045-07D09A03DB2D}">
      <dgm:prSet/>
      <dgm:spPr/>
      <dgm:t>
        <a:bodyPr/>
        <a:lstStyle/>
        <a:p>
          <a:endParaRPr lang="en-GB"/>
        </a:p>
      </dgm:t>
    </dgm:pt>
    <dgm:pt modelId="{235553FD-7E75-DA46-8872-511988BE4C2F}" type="sibTrans" cxnId="{D4AA6AC7-7251-1643-B045-07D09A03DB2D}">
      <dgm:prSet/>
      <dgm:spPr/>
      <dgm:t>
        <a:bodyPr/>
        <a:lstStyle/>
        <a:p>
          <a:endParaRPr lang="en-GB"/>
        </a:p>
      </dgm:t>
    </dgm:pt>
    <dgm:pt modelId="{1287C299-B2D6-6349-9280-F13DC5E82AFB}">
      <dgm:prSet/>
      <dgm:spPr/>
      <dgm:t>
        <a:bodyPr/>
        <a:lstStyle/>
        <a:p>
          <a:r>
            <a:rPr lang="en-CZ"/>
            <a:t>Reduce time and cost assosiated</a:t>
          </a:r>
        </a:p>
      </dgm:t>
    </dgm:pt>
    <dgm:pt modelId="{36069E71-2176-5648-818E-5F3D261A3DD0}" type="parTrans" cxnId="{49AB7836-AA51-FA4A-8993-B2DAEA6AB66A}">
      <dgm:prSet/>
      <dgm:spPr/>
      <dgm:t>
        <a:bodyPr/>
        <a:lstStyle/>
        <a:p>
          <a:endParaRPr lang="en-GB"/>
        </a:p>
      </dgm:t>
    </dgm:pt>
    <dgm:pt modelId="{6AA904A7-0C36-E44F-825E-C2FF848834E0}" type="sibTrans" cxnId="{49AB7836-AA51-FA4A-8993-B2DAEA6AB66A}">
      <dgm:prSet/>
      <dgm:spPr/>
      <dgm:t>
        <a:bodyPr/>
        <a:lstStyle/>
        <a:p>
          <a:endParaRPr lang="en-GB"/>
        </a:p>
      </dgm:t>
    </dgm:pt>
    <dgm:pt modelId="{FF2572FA-8207-8743-8915-3BE7A25D38A4}">
      <dgm:prSet/>
      <dgm:spPr/>
      <dgm:t>
        <a:bodyPr/>
        <a:lstStyle/>
        <a:p>
          <a:r>
            <a:rPr lang="en-CZ"/>
            <a:t>Social:</a:t>
          </a:r>
        </a:p>
      </dgm:t>
    </dgm:pt>
    <dgm:pt modelId="{0DFF9637-B464-4648-8892-8DB519A6719B}" type="parTrans" cxnId="{7FB17561-56A8-5140-A96F-88D4651F9C8B}">
      <dgm:prSet/>
      <dgm:spPr/>
      <dgm:t>
        <a:bodyPr/>
        <a:lstStyle/>
        <a:p>
          <a:endParaRPr lang="en-GB"/>
        </a:p>
      </dgm:t>
    </dgm:pt>
    <dgm:pt modelId="{14B95528-B4E2-3A45-8DD1-2B5E7C34234B}" type="sibTrans" cxnId="{7FB17561-56A8-5140-A96F-88D4651F9C8B}">
      <dgm:prSet/>
      <dgm:spPr/>
      <dgm:t>
        <a:bodyPr/>
        <a:lstStyle/>
        <a:p>
          <a:endParaRPr lang="en-GB"/>
        </a:p>
      </dgm:t>
    </dgm:pt>
    <dgm:pt modelId="{CCDF8016-D0D4-C44A-AEE7-B355B3685984}">
      <dgm:prSet/>
      <dgm:spPr/>
      <dgm:t>
        <a:bodyPr/>
        <a:lstStyle/>
        <a:p>
          <a:r>
            <a:rPr lang="en-CZ"/>
            <a:t>Enhancement in digital skills</a:t>
          </a:r>
        </a:p>
      </dgm:t>
    </dgm:pt>
    <dgm:pt modelId="{20D88C91-E253-054D-93A8-CF4C2945BBC7}" type="parTrans" cxnId="{5447763D-F641-3248-9EBD-A83CB4FD7883}">
      <dgm:prSet/>
      <dgm:spPr/>
      <dgm:t>
        <a:bodyPr/>
        <a:lstStyle/>
        <a:p>
          <a:endParaRPr lang="en-GB"/>
        </a:p>
      </dgm:t>
    </dgm:pt>
    <dgm:pt modelId="{B445C7C7-CBFD-4A49-96A2-46C0E56F965B}" type="sibTrans" cxnId="{5447763D-F641-3248-9EBD-A83CB4FD7883}">
      <dgm:prSet/>
      <dgm:spPr/>
      <dgm:t>
        <a:bodyPr/>
        <a:lstStyle/>
        <a:p>
          <a:endParaRPr lang="en-GB"/>
        </a:p>
      </dgm:t>
    </dgm:pt>
    <dgm:pt modelId="{C75462B4-3945-324F-B452-A0AB27358BE9}">
      <dgm:prSet/>
      <dgm:spPr/>
      <dgm:t>
        <a:bodyPr/>
        <a:lstStyle/>
        <a:p>
          <a:r>
            <a:rPr lang="en-CZ"/>
            <a:t>New roles and responsibilities</a:t>
          </a:r>
        </a:p>
      </dgm:t>
    </dgm:pt>
    <dgm:pt modelId="{E6847A26-41E9-D44A-9D90-E3C7149E32AF}" type="parTrans" cxnId="{5CA787CA-0F57-2A44-966F-84CEBB2288A0}">
      <dgm:prSet/>
      <dgm:spPr/>
      <dgm:t>
        <a:bodyPr/>
        <a:lstStyle/>
        <a:p>
          <a:endParaRPr lang="en-GB"/>
        </a:p>
      </dgm:t>
    </dgm:pt>
    <dgm:pt modelId="{2A016238-22BC-9A40-B3B7-1C5558588306}" type="sibTrans" cxnId="{5CA787CA-0F57-2A44-966F-84CEBB2288A0}">
      <dgm:prSet/>
      <dgm:spPr/>
      <dgm:t>
        <a:bodyPr/>
        <a:lstStyle/>
        <a:p>
          <a:endParaRPr lang="en-GB"/>
        </a:p>
      </dgm:t>
    </dgm:pt>
    <dgm:pt modelId="{62ADED64-0209-E145-8648-D7B393D26778}">
      <dgm:prSet/>
      <dgm:spPr/>
      <dgm:t>
        <a:bodyPr/>
        <a:lstStyle/>
        <a:p>
          <a:r>
            <a:rPr lang="en-CZ"/>
            <a:t>Improve transparency</a:t>
          </a:r>
        </a:p>
      </dgm:t>
    </dgm:pt>
    <dgm:pt modelId="{6D9299E3-5DC2-914A-AC38-7FB073866AB6}" type="parTrans" cxnId="{C416FADF-517B-214F-9C15-8A4AEC678BEA}">
      <dgm:prSet/>
      <dgm:spPr/>
      <dgm:t>
        <a:bodyPr/>
        <a:lstStyle/>
        <a:p>
          <a:endParaRPr lang="en-GB"/>
        </a:p>
      </dgm:t>
    </dgm:pt>
    <dgm:pt modelId="{EA5A087A-8B94-3245-BE41-9D05772B1870}" type="sibTrans" cxnId="{C416FADF-517B-214F-9C15-8A4AEC678BEA}">
      <dgm:prSet/>
      <dgm:spPr/>
      <dgm:t>
        <a:bodyPr/>
        <a:lstStyle/>
        <a:p>
          <a:endParaRPr lang="en-GB"/>
        </a:p>
      </dgm:t>
    </dgm:pt>
    <dgm:pt modelId="{0CBE57EA-2C70-1F49-95F9-3D2CA62CEED2}" type="pres">
      <dgm:prSet presAssocID="{6B1FF740-C585-604A-8A16-6F57395B7F9D}" presName="linear" presStyleCnt="0">
        <dgm:presLayoutVars>
          <dgm:animLvl val="lvl"/>
          <dgm:resizeHandles val="exact"/>
        </dgm:presLayoutVars>
      </dgm:prSet>
      <dgm:spPr/>
    </dgm:pt>
    <dgm:pt modelId="{3D5E7EF9-31B7-7449-9544-0C5FC55FBDD9}" type="pres">
      <dgm:prSet presAssocID="{26E042B6-DE7C-1F48-BB91-FADF70258BC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581272D-7647-9E47-A497-4C4CEF708768}" type="pres">
      <dgm:prSet presAssocID="{26E042B6-DE7C-1F48-BB91-FADF70258BC5}" presName="childText" presStyleLbl="revTx" presStyleIdx="0" presStyleCnt="3">
        <dgm:presLayoutVars>
          <dgm:bulletEnabled val="1"/>
        </dgm:presLayoutVars>
      </dgm:prSet>
      <dgm:spPr/>
    </dgm:pt>
    <dgm:pt modelId="{4280732F-72C2-0445-B07A-B2F845C9448C}" type="pres">
      <dgm:prSet presAssocID="{5267CCA9-E51A-F644-AE4D-94314F7A13F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A33E980-AA4E-D446-91D2-692E391175D3}" type="pres">
      <dgm:prSet presAssocID="{5267CCA9-E51A-F644-AE4D-94314F7A13F3}" presName="childText" presStyleLbl="revTx" presStyleIdx="1" presStyleCnt="3">
        <dgm:presLayoutVars>
          <dgm:bulletEnabled val="1"/>
        </dgm:presLayoutVars>
      </dgm:prSet>
      <dgm:spPr/>
    </dgm:pt>
    <dgm:pt modelId="{D88D63CB-E7E0-F54A-A8F8-E4F5CB7328A6}" type="pres">
      <dgm:prSet presAssocID="{FF2572FA-8207-8743-8915-3BE7A25D38A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A2679A6-63A5-6D42-AD0F-F88E30F36C8F}" type="pres">
      <dgm:prSet presAssocID="{FF2572FA-8207-8743-8915-3BE7A25D38A4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71007B08-0D24-4346-9B29-152B40C09724}" srcId="{5267CCA9-E51A-F644-AE4D-94314F7A13F3}" destId="{B094F153-A9E6-5F4F-A5E9-4C5A5AD2BA8F}" srcOrd="0" destOrd="0" parTransId="{233D74FF-C8E8-D24F-B0F1-FECC643F9292}" sibTransId="{A1FD37F9-ED26-1540-8DC1-6F214A48E54D}"/>
    <dgm:cxn modelId="{D638C60F-78CC-CE42-B469-30405993CF09}" srcId="{26E042B6-DE7C-1F48-BB91-FADF70258BC5}" destId="{696BA284-EA3D-E148-9A91-637524376FCC}" srcOrd="1" destOrd="0" parTransId="{8EE3C01B-CC31-4143-84EB-5612FEB45AED}" sibTransId="{C40EBFA1-66F3-C947-A2AB-9B47661A9F82}"/>
    <dgm:cxn modelId="{3F0F5A11-91A5-874B-9BF0-1F007247F583}" type="presOf" srcId="{8F1775E2-F565-7743-B1BA-8300D33C30D6}" destId="{E581272D-7647-9E47-A497-4C4CEF708768}" srcOrd="0" destOrd="0" presId="urn:microsoft.com/office/officeart/2005/8/layout/vList2"/>
    <dgm:cxn modelId="{9B266913-3388-6748-8E32-DBF648C2C7FF}" type="presOf" srcId="{BDBBFE67-73C3-6A48-B116-6CE325AEF673}" destId="{BA33E980-AA4E-D446-91D2-692E391175D3}" srcOrd="0" destOrd="1" presId="urn:microsoft.com/office/officeart/2005/8/layout/vList2"/>
    <dgm:cxn modelId="{8E387226-E7ED-F741-B1FF-39AF6A62B10D}" type="presOf" srcId="{E76EFC91-1A49-9E4B-BD98-255E36AD6083}" destId="{E581272D-7647-9E47-A497-4C4CEF708768}" srcOrd="0" destOrd="2" presId="urn:microsoft.com/office/officeart/2005/8/layout/vList2"/>
    <dgm:cxn modelId="{EB207926-9E17-1441-9CBB-99202601FDDE}" srcId="{26E042B6-DE7C-1F48-BB91-FADF70258BC5}" destId="{E76EFC91-1A49-9E4B-BD98-255E36AD6083}" srcOrd="2" destOrd="0" parTransId="{A80E6FBB-3FB5-1C41-BACD-CFE0D0D5E96E}" sibTransId="{A64B2C69-DE88-F04F-9D8F-EAF87462C091}"/>
    <dgm:cxn modelId="{09CE9332-BBDD-AA45-BC0B-996A195F036B}" type="presOf" srcId="{C75462B4-3945-324F-B452-A0AB27358BE9}" destId="{EA2679A6-63A5-6D42-AD0F-F88E30F36C8F}" srcOrd="0" destOrd="1" presId="urn:microsoft.com/office/officeart/2005/8/layout/vList2"/>
    <dgm:cxn modelId="{B8CD3336-FE4B-C84C-AA7B-47AD269BC73E}" type="presOf" srcId="{26E042B6-DE7C-1F48-BB91-FADF70258BC5}" destId="{3D5E7EF9-31B7-7449-9544-0C5FC55FBDD9}" srcOrd="0" destOrd="0" presId="urn:microsoft.com/office/officeart/2005/8/layout/vList2"/>
    <dgm:cxn modelId="{49AB7836-AA51-FA4A-8993-B2DAEA6AB66A}" srcId="{5267CCA9-E51A-F644-AE4D-94314F7A13F3}" destId="{1287C299-B2D6-6349-9280-F13DC5E82AFB}" srcOrd="2" destOrd="0" parTransId="{36069E71-2176-5648-818E-5F3D261A3DD0}" sibTransId="{6AA904A7-0C36-E44F-825E-C2FF848834E0}"/>
    <dgm:cxn modelId="{5447763D-F641-3248-9EBD-A83CB4FD7883}" srcId="{FF2572FA-8207-8743-8915-3BE7A25D38A4}" destId="{CCDF8016-D0D4-C44A-AEE7-B355B3685984}" srcOrd="0" destOrd="0" parTransId="{20D88C91-E253-054D-93A8-CF4C2945BBC7}" sibTransId="{B445C7C7-CBFD-4A49-96A2-46C0E56F965B}"/>
    <dgm:cxn modelId="{E391DC5E-28B3-3B40-9C49-BA3C4B62F6DD}" type="presOf" srcId="{CCDF8016-D0D4-C44A-AEE7-B355B3685984}" destId="{EA2679A6-63A5-6D42-AD0F-F88E30F36C8F}" srcOrd="0" destOrd="0" presId="urn:microsoft.com/office/officeart/2005/8/layout/vList2"/>
    <dgm:cxn modelId="{820A925F-DA7B-1743-94DB-8D16229B3B56}" type="presOf" srcId="{FF2572FA-8207-8743-8915-3BE7A25D38A4}" destId="{D88D63CB-E7E0-F54A-A8F8-E4F5CB7328A6}" srcOrd="0" destOrd="0" presId="urn:microsoft.com/office/officeart/2005/8/layout/vList2"/>
    <dgm:cxn modelId="{08771F60-409B-FB4E-94F1-AA47A77A4584}" srcId="{6B1FF740-C585-604A-8A16-6F57395B7F9D}" destId="{26E042B6-DE7C-1F48-BB91-FADF70258BC5}" srcOrd="0" destOrd="0" parTransId="{2140360E-9BAF-4E4C-AB9F-AC6E7ED52F0A}" sibTransId="{41CE284E-8085-474C-BBFF-8C09D46BA238}"/>
    <dgm:cxn modelId="{7FB17561-56A8-5140-A96F-88D4651F9C8B}" srcId="{6B1FF740-C585-604A-8A16-6F57395B7F9D}" destId="{FF2572FA-8207-8743-8915-3BE7A25D38A4}" srcOrd="2" destOrd="0" parTransId="{0DFF9637-B464-4648-8892-8DB519A6719B}" sibTransId="{14B95528-B4E2-3A45-8DD1-2B5E7C34234B}"/>
    <dgm:cxn modelId="{58FE6E6C-AE67-3B4C-B1E5-C81953C720FB}" srcId="{26E042B6-DE7C-1F48-BB91-FADF70258BC5}" destId="{8F1775E2-F565-7743-B1BA-8300D33C30D6}" srcOrd="0" destOrd="0" parTransId="{A4820DFD-4372-A74B-8893-33680A63C517}" sibTransId="{4FBD6A41-7AF7-0849-BAB4-3265A3542157}"/>
    <dgm:cxn modelId="{D0A61B9B-69C6-C048-AD32-71F43FE31A75}" type="presOf" srcId="{6B1FF740-C585-604A-8A16-6F57395B7F9D}" destId="{0CBE57EA-2C70-1F49-95F9-3D2CA62CEED2}" srcOrd="0" destOrd="0" presId="urn:microsoft.com/office/officeart/2005/8/layout/vList2"/>
    <dgm:cxn modelId="{AC996CA5-DC02-6544-9D22-FCDC9A31376A}" srcId="{6B1FF740-C585-604A-8A16-6F57395B7F9D}" destId="{5267CCA9-E51A-F644-AE4D-94314F7A13F3}" srcOrd="1" destOrd="0" parTransId="{58CADEB3-CFB3-274A-91F9-DB5202EA6861}" sibTransId="{17E89874-7A26-B742-83F3-29DFD1618024}"/>
    <dgm:cxn modelId="{E9017AC0-A112-0344-A751-83EE1D1C03BC}" type="presOf" srcId="{62ADED64-0209-E145-8648-D7B393D26778}" destId="{EA2679A6-63A5-6D42-AD0F-F88E30F36C8F}" srcOrd="0" destOrd="2" presId="urn:microsoft.com/office/officeart/2005/8/layout/vList2"/>
    <dgm:cxn modelId="{302659C5-DF3E-244F-AC98-A57AF541A3BB}" type="presOf" srcId="{1287C299-B2D6-6349-9280-F13DC5E82AFB}" destId="{BA33E980-AA4E-D446-91D2-692E391175D3}" srcOrd="0" destOrd="2" presId="urn:microsoft.com/office/officeart/2005/8/layout/vList2"/>
    <dgm:cxn modelId="{D4AA6AC7-7251-1643-B045-07D09A03DB2D}" srcId="{5267CCA9-E51A-F644-AE4D-94314F7A13F3}" destId="{BDBBFE67-73C3-6A48-B116-6CE325AEF673}" srcOrd="1" destOrd="0" parTransId="{04563B75-FEC6-CE46-9159-11446AE2A576}" sibTransId="{235553FD-7E75-DA46-8872-511988BE4C2F}"/>
    <dgm:cxn modelId="{5CA787CA-0F57-2A44-966F-84CEBB2288A0}" srcId="{FF2572FA-8207-8743-8915-3BE7A25D38A4}" destId="{C75462B4-3945-324F-B452-A0AB27358BE9}" srcOrd="1" destOrd="0" parTransId="{E6847A26-41E9-D44A-9D90-E3C7149E32AF}" sibTransId="{2A016238-22BC-9A40-B3B7-1C5558588306}"/>
    <dgm:cxn modelId="{19C29AD1-1508-E34B-B75E-B9D5CFDA980C}" type="presOf" srcId="{B094F153-A9E6-5F4F-A5E9-4C5A5AD2BA8F}" destId="{BA33E980-AA4E-D446-91D2-692E391175D3}" srcOrd="0" destOrd="0" presId="urn:microsoft.com/office/officeart/2005/8/layout/vList2"/>
    <dgm:cxn modelId="{517A08D3-A48C-EA48-A04F-BE5D5FDB5AC5}" type="presOf" srcId="{5267CCA9-E51A-F644-AE4D-94314F7A13F3}" destId="{4280732F-72C2-0445-B07A-B2F845C9448C}" srcOrd="0" destOrd="0" presId="urn:microsoft.com/office/officeart/2005/8/layout/vList2"/>
    <dgm:cxn modelId="{FF16F5DF-A650-E34A-991D-187DB2ED7145}" type="presOf" srcId="{696BA284-EA3D-E148-9A91-637524376FCC}" destId="{E581272D-7647-9E47-A497-4C4CEF708768}" srcOrd="0" destOrd="1" presId="urn:microsoft.com/office/officeart/2005/8/layout/vList2"/>
    <dgm:cxn modelId="{C416FADF-517B-214F-9C15-8A4AEC678BEA}" srcId="{FF2572FA-8207-8743-8915-3BE7A25D38A4}" destId="{62ADED64-0209-E145-8648-D7B393D26778}" srcOrd="2" destOrd="0" parTransId="{6D9299E3-5DC2-914A-AC38-7FB073866AB6}" sibTransId="{EA5A087A-8B94-3245-BE41-9D05772B1870}"/>
    <dgm:cxn modelId="{5658309A-B611-3144-9F35-77DF3BF71699}" type="presParOf" srcId="{0CBE57EA-2C70-1F49-95F9-3D2CA62CEED2}" destId="{3D5E7EF9-31B7-7449-9544-0C5FC55FBDD9}" srcOrd="0" destOrd="0" presId="urn:microsoft.com/office/officeart/2005/8/layout/vList2"/>
    <dgm:cxn modelId="{88C28F38-26F0-0F4E-AE0B-2858320D7E4C}" type="presParOf" srcId="{0CBE57EA-2C70-1F49-95F9-3D2CA62CEED2}" destId="{E581272D-7647-9E47-A497-4C4CEF708768}" srcOrd="1" destOrd="0" presId="urn:microsoft.com/office/officeart/2005/8/layout/vList2"/>
    <dgm:cxn modelId="{35DBC5B8-A58D-C047-9EE6-EB5C6EB29432}" type="presParOf" srcId="{0CBE57EA-2C70-1F49-95F9-3D2CA62CEED2}" destId="{4280732F-72C2-0445-B07A-B2F845C9448C}" srcOrd="2" destOrd="0" presId="urn:microsoft.com/office/officeart/2005/8/layout/vList2"/>
    <dgm:cxn modelId="{EEC6CBBC-439F-424A-9F77-C57373E46E6E}" type="presParOf" srcId="{0CBE57EA-2C70-1F49-95F9-3D2CA62CEED2}" destId="{BA33E980-AA4E-D446-91D2-692E391175D3}" srcOrd="3" destOrd="0" presId="urn:microsoft.com/office/officeart/2005/8/layout/vList2"/>
    <dgm:cxn modelId="{8D299D16-A3B3-0B4D-A4AA-1AF5BE6340AB}" type="presParOf" srcId="{0CBE57EA-2C70-1F49-95F9-3D2CA62CEED2}" destId="{D88D63CB-E7E0-F54A-A8F8-E4F5CB7328A6}" srcOrd="4" destOrd="0" presId="urn:microsoft.com/office/officeart/2005/8/layout/vList2"/>
    <dgm:cxn modelId="{A0BF0B6E-252E-FD44-9AB0-A36DC077D150}" type="presParOf" srcId="{0CBE57EA-2C70-1F49-95F9-3D2CA62CEED2}" destId="{EA2679A6-63A5-6D42-AD0F-F88E30F36C8F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338FAF-E975-F944-AEBB-220B3749D02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574CE207-2C4F-0146-9AD2-CF22C9309710}">
      <dgm:prSet/>
      <dgm:spPr/>
      <dgm:t>
        <a:bodyPr/>
        <a:lstStyle/>
        <a:p>
          <a:r>
            <a:rPr lang="en-CZ"/>
            <a:t>Technology:</a:t>
          </a:r>
        </a:p>
      </dgm:t>
    </dgm:pt>
    <dgm:pt modelId="{7875076C-07E9-9D4C-B178-A3E2B8FB3A74}" type="parTrans" cxnId="{1AFD4D2F-4EDE-A84C-B896-FAD6728D8167}">
      <dgm:prSet/>
      <dgm:spPr/>
      <dgm:t>
        <a:bodyPr/>
        <a:lstStyle/>
        <a:p>
          <a:endParaRPr lang="en-GB"/>
        </a:p>
      </dgm:t>
    </dgm:pt>
    <dgm:pt modelId="{28B8EBA3-53A2-F147-B237-1634B269FD22}" type="sibTrans" cxnId="{1AFD4D2F-4EDE-A84C-B896-FAD6728D8167}">
      <dgm:prSet/>
      <dgm:spPr/>
      <dgm:t>
        <a:bodyPr/>
        <a:lstStyle/>
        <a:p>
          <a:endParaRPr lang="en-GB"/>
        </a:p>
      </dgm:t>
    </dgm:pt>
    <dgm:pt modelId="{08654BB5-1DEC-F84B-8696-1027309DDE15}">
      <dgm:prSet/>
      <dgm:spPr/>
      <dgm:t>
        <a:bodyPr/>
        <a:lstStyle/>
        <a:p>
          <a:r>
            <a:rPr lang="en-CZ"/>
            <a:t>Reduce the need in on-site infrastructure</a:t>
          </a:r>
        </a:p>
      </dgm:t>
    </dgm:pt>
    <dgm:pt modelId="{195F7D2D-9816-2543-A557-408C46D352D7}" type="parTrans" cxnId="{FBDE88DC-1D37-E14E-B75A-8228A4A7BFAB}">
      <dgm:prSet/>
      <dgm:spPr/>
      <dgm:t>
        <a:bodyPr/>
        <a:lstStyle/>
        <a:p>
          <a:endParaRPr lang="en-GB"/>
        </a:p>
      </dgm:t>
    </dgm:pt>
    <dgm:pt modelId="{7197A97A-F2C3-A54E-878F-DBBADF03D309}" type="sibTrans" cxnId="{FBDE88DC-1D37-E14E-B75A-8228A4A7BFAB}">
      <dgm:prSet/>
      <dgm:spPr/>
      <dgm:t>
        <a:bodyPr/>
        <a:lstStyle/>
        <a:p>
          <a:endParaRPr lang="en-GB"/>
        </a:p>
      </dgm:t>
    </dgm:pt>
    <dgm:pt modelId="{6F581B95-7C3E-674E-B71A-8B72E410707D}">
      <dgm:prSet/>
      <dgm:spPr/>
      <dgm:t>
        <a:bodyPr/>
        <a:lstStyle/>
        <a:p>
          <a:r>
            <a:rPr lang="en-CZ" dirty="0"/>
            <a:t>Analytical and reporting capabilities</a:t>
          </a:r>
        </a:p>
      </dgm:t>
    </dgm:pt>
    <dgm:pt modelId="{95F3097E-00DA-B749-BBED-BB25CC783F35}" type="parTrans" cxnId="{42A5ABB9-634A-D84A-975B-08FE0BB0BB64}">
      <dgm:prSet/>
      <dgm:spPr/>
      <dgm:t>
        <a:bodyPr/>
        <a:lstStyle/>
        <a:p>
          <a:endParaRPr lang="en-GB"/>
        </a:p>
      </dgm:t>
    </dgm:pt>
    <dgm:pt modelId="{1EE1641A-74D3-5146-B109-A57146C6A6D5}" type="sibTrans" cxnId="{42A5ABB9-634A-D84A-975B-08FE0BB0BB64}">
      <dgm:prSet/>
      <dgm:spPr/>
      <dgm:t>
        <a:bodyPr/>
        <a:lstStyle/>
        <a:p>
          <a:endParaRPr lang="en-GB"/>
        </a:p>
      </dgm:t>
    </dgm:pt>
    <dgm:pt modelId="{2CB83CC0-4740-2C42-96A8-DB22889A0622}">
      <dgm:prSet/>
      <dgm:spPr/>
      <dgm:t>
        <a:bodyPr/>
        <a:lstStyle/>
        <a:p>
          <a:r>
            <a:rPr lang="en-CZ"/>
            <a:t>Security concerns</a:t>
          </a:r>
        </a:p>
      </dgm:t>
    </dgm:pt>
    <dgm:pt modelId="{725C9081-134A-4A4D-9A45-3F7FD1C128C4}" type="parTrans" cxnId="{8F921583-759B-B148-A401-F5EBB500BD28}">
      <dgm:prSet/>
      <dgm:spPr/>
      <dgm:t>
        <a:bodyPr/>
        <a:lstStyle/>
        <a:p>
          <a:endParaRPr lang="en-GB"/>
        </a:p>
      </dgm:t>
    </dgm:pt>
    <dgm:pt modelId="{78EFD19E-78BA-6342-BD83-CEBDF88D80A3}" type="sibTrans" cxnId="{8F921583-759B-B148-A401-F5EBB500BD28}">
      <dgm:prSet/>
      <dgm:spPr/>
      <dgm:t>
        <a:bodyPr/>
        <a:lstStyle/>
        <a:p>
          <a:endParaRPr lang="en-GB"/>
        </a:p>
      </dgm:t>
    </dgm:pt>
    <dgm:pt modelId="{945BC71B-EE10-BA4E-B4C2-E0E95A39C4E0}">
      <dgm:prSet/>
      <dgm:spPr/>
      <dgm:t>
        <a:bodyPr/>
        <a:lstStyle/>
        <a:p>
          <a:r>
            <a:rPr lang="en-CZ"/>
            <a:t>Legal:</a:t>
          </a:r>
        </a:p>
      </dgm:t>
    </dgm:pt>
    <dgm:pt modelId="{B654836A-FE7B-374F-9806-3FDA4CD32EF0}" type="parTrans" cxnId="{F0A1FDA9-73BF-7946-9746-E2F7709D6216}">
      <dgm:prSet/>
      <dgm:spPr/>
      <dgm:t>
        <a:bodyPr/>
        <a:lstStyle/>
        <a:p>
          <a:endParaRPr lang="en-GB"/>
        </a:p>
      </dgm:t>
    </dgm:pt>
    <dgm:pt modelId="{D4FE434D-AA0A-6744-BAD3-977B80419335}" type="sibTrans" cxnId="{F0A1FDA9-73BF-7946-9746-E2F7709D6216}">
      <dgm:prSet/>
      <dgm:spPr/>
      <dgm:t>
        <a:bodyPr/>
        <a:lstStyle/>
        <a:p>
          <a:endParaRPr lang="en-GB"/>
        </a:p>
      </dgm:t>
    </dgm:pt>
    <dgm:pt modelId="{A2F68BDA-408E-C644-9F85-B4746CA6B270}">
      <dgm:prSet/>
      <dgm:spPr/>
      <dgm:t>
        <a:bodyPr/>
        <a:lstStyle/>
        <a:p>
          <a:r>
            <a:rPr lang="en-CZ"/>
            <a:t>GDPR</a:t>
          </a:r>
        </a:p>
      </dgm:t>
    </dgm:pt>
    <dgm:pt modelId="{DD7A75B2-69A2-1F49-B1C1-F575AD73D71F}" type="parTrans" cxnId="{A5F3DF2C-259B-CE4C-AAD1-8A52BDE76D76}">
      <dgm:prSet/>
      <dgm:spPr/>
      <dgm:t>
        <a:bodyPr/>
        <a:lstStyle/>
        <a:p>
          <a:endParaRPr lang="en-GB"/>
        </a:p>
      </dgm:t>
    </dgm:pt>
    <dgm:pt modelId="{378A7BA2-565A-3741-9B6C-2E819248ADAC}" type="sibTrans" cxnId="{A5F3DF2C-259B-CE4C-AAD1-8A52BDE76D76}">
      <dgm:prSet/>
      <dgm:spPr/>
      <dgm:t>
        <a:bodyPr/>
        <a:lstStyle/>
        <a:p>
          <a:endParaRPr lang="en-GB"/>
        </a:p>
      </dgm:t>
    </dgm:pt>
    <dgm:pt modelId="{CBC91F51-F0DB-A04C-8DC1-F2039C1C5A53}">
      <dgm:prSet/>
      <dgm:spPr/>
      <dgm:t>
        <a:bodyPr/>
        <a:lstStyle/>
        <a:p>
          <a:r>
            <a:rPr lang="en-CZ"/>
            <a:t>Contract law</a:t>
          </a:r>
        </a:p>
      </dgm:t>
    </dgm:pt>
    <dgm:pt modelId="{502FC5E4-446D-C842-9D47-F04D6225FBC5}" type="parTrans" cxnId="{DBDED1B7-F353-FB4C-B2C8-29A03EB915DC}">
      <dgm:prSet/>
      <dgm:spPr/>
      <dgm:t>
        <a:bodyPr/>
        <a:lstStyle/>
        <a:p>
          <a:endParaRPr lang="en-GB"/>
        </a:p>
      </dgm:t>
    </dgm:pt>
    <dgm:pt modelId="{B9245CF1-2D4C-EE47-9185-34DE3AAEBD56}" type="sibTrans" cxnId="{DBDED1B7-F353-FB4C-B2C8-29A03EB915DC}">
      <dgm:prSet/>
      <dgm:spPr/>
      <dgm:t>
        <a:bodyPr/>
        <a:lstStyle/>
        <a:p>
          <a:endParaRPr lang="en-GB"/>
        </a:p>
      </dgm:t>
    </dgm:pt>
    <dgm:pt modelId="{4D827528-8F83-0A47-B3C2-DD11AEB46702}">
      <dgm:prSet/>
      <dgm:spPr/>
      <dgm:t>
        <a:bodyPr/>
        <a:lstStyle/>
        <a:p>
          <a:r>
            <a:rPr lang="en-CZ"/>
            <a:t>Environmental:</a:t>
          </a:r>
        </a:p>
      </dgm:t>
    </dgm:pt>
    <dgm:pt modelId="{98090E92-A8B3-7E48-8441-AE02431BA600}" type="parTrans" cxnId="{BAD6C786-E283-3445-B188-F83A8AC4AB04}">
      <dgm:prSet/>
      <dgm:spPr/>
      <dgm:t>
        <a:bodyPr/>
        <a:lstStyle/>
        <a:p>
          <a:endParaRPr lang="en-GB"/>
        </a:p>
      </dgm:t>
    </dgm:pt>
    <dgm:pt modelId="{257CCB22-D8AB-E642-BEC4-205A7313DC02}" type="sibTrans" cxnId="{BAD6C786-E283-3445-B188-F83A8AC4AB04}">
      <dgm:prSet/>
      <dgm:spPr/>
      <dgm:t>
        <a:bodyPr/>
        <a:lstStyle/>
        <a:p>
          <a:endParaRPr lang="en-GB"/>
        </a:p>
      </dgm:t>
    </dgm:pt>
    <dgm:pt modelId="{91B7A789-96E9-2546-A714-25AD27056F65}">
      <dgm:prSet/>
      <dgm:spPr/>
      <dgm:t>
        <a:bodyPr/>
        <a:lstStyle/>
        <a:p>
          <a:r>
            <a:rPr lang="en-CZ"/>
            <a:t>Need in paper based processes</a:t>
          </a:r>
        </a:p>
      </dgm:t>
    </dgm:pt>
    <dgm:pt modelId="{9D4D60DF-1BA4-484B-99A7-F7FC01E6313B}" type="parTrans" cxnId="{3FFEDF0D-B9F5-FC49-9B43-FAB09CB44600}">
      <dgm:prSet/>
      <dgm:spPr/>
      <dgm:t>
        <a:bodyPr/>
        <a:lstStyle/>
        <a:p>
          <a:endParaRPr lang="en-GB"/>
        </a:p>
      </dgm:t>
    </dgm:pt>
    <dgm:pt modelId="{4FA6154F-4A34-C541-936A-4D2D3C94F343}" type="sibTrans" cxnId="{3FFEDF0D-B9F5-FC49-9B43-FAB09CB44600}">
      <dgm:prSet/>
      <dgm:spPr/>
      <dgm:t>
        <a:bodyPr/>
        <a:lstStyle/>
        <a:p>
          <a:endParaRPr lang="en-GB"/>
        </a:p>
      </dgm:t>
    </dgm:pt>
    <dgm:pt modelId="{90E90A07-2C48-3B49-B3B9-3A230F412CBF}" type="pres">
      <dgm:prSet presAssocID="{E5338FAF-E975-F944-AEBB-220B3749D02D}" presName="linear" presStyleCnt="0">
        <dgm:presLayoutVars>
          <dgm:animLvl val="lvl"/>
          <dgm:resizeHandles val="exact"/>
        </dgm:presLayoutVars>
      </dgm:prSet>
      <dgm:spPr/>
    </dgm:pt>
    <dgm:pt modelId="{B0DDBB48-FCF0-6A4D-A598-F08C8AC67216}" type="pres">
      <dgm:prSet presAssocID="{574CE207-2C4F-0146-9AD2-CF22C930971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01C2EAE-610A-BD47-B549-D61B8341F751}" type="pres">
      <dgm:prSet presAssocID="{574CE207-2C4F-0146-9AD2-CF22C9309710}" presName="childText" presStyleLbl="revTx" presStyleIdx="0" presStyleCnt="3">
        <dgm:presLayoutVars>
          <dgm:bulletEnabled val="1"/>
        </dgm:presLayoutVars>
      </dgm:prSet>
      <dgm:spPr/>
    </dgm:pt>
    <dgm:pt modelId="{0A270601-EFDE-7645-AAB4-B2CA0AF54D19}" type="pres">
      <dgm:prSet presAssocID="{945BC71B-EE10-BA4E-B4C2-E0E95A39C4E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819CD7E-3F6D-3D4B-A576-5A9401F09B5F}" type="pres">
      <dgm:prSet presAssocID="{945BC71B-EE10-BA4E-B4C2-E0E95A39C4E0}" presName="childText" presStyleLbl="revTx" presStyleIdx="1" presStyleCnt="3">
        <dgm:presLayoutVars>
          <dgm:bulletEnabled val="1"/>
        </dgm:presLayoutVars>
      </dgm:prSet>
      <dgm:spPr/>
    </dgm:pt>
    <dgm:pt modelId="{863FBD2B-5AAF-5A4B-A447-287F1F691518}" type="pres">
      <dgm:prSet presAssocID="{4D827528-8F83-0A47-B3C2-DD11AEB46702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7B0DF7F-B3EC-7E40-874C-AB9DF4B4C1DD}" type="pres">
      <dgm:prSet presAssocID="{4D827528-8F83-0A47-B3C2-DD11AEB46702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DE36E804-8A6E-8E4E-BC84-903E7C288D26}" type="presOf" srcId="{08654BB5-1DEC-F84B-8696-1027309DDE15}" destId="{601C2EAE-610A-BD47-B549-D61B8341F751}" srcOrd="0" destOrd="0" presId="urn:microsoft.com/office/officeart/2005/8/layout/vList2"/>
    <dgm:cxn modelId="{4424890A-7946-2442-9710-535B7E434C5B}" type="presOf" srcId="{574CE207-2C4F-0146-9AD2-CF22C9309710}" destId="{B0DDBB48-FCF0-6A4D-A598-F08C8AC67216}" srcOrd="0" destOrd="0" presId="urn:microsoft.com/office/officeart/2005/8/layout/vList2"/>
    <dgm:cxn modelId="{3FFEDF0D-B9F5-FC49-9B43-FAB09CB44600}" srcId="{4D827528-8F83-0A47-B3C2-DD11AEB46702}" destId="{91B7A789-96E9-2546-A714-25AD27056F65}" srcOrd="0" destOrd="0" parTransId="{9D4D60DF-1BA4-484B-99A7-F7FC01E6313B}" sibTransId="{4FA6154F-4A34-C541-936A-4D2D3C94F343}"/>
    <dgm:cxn modelId="{309F080F-F212-C745-80CC-5DE633826316}" type="presOf" srcId="{4D827528-8F83-0A47-B3C2-DD11AEB46702}" destId="{863FBD2B-5AAF-5A4B-A447-287F1F691518}" srcOrd="0" destOrd="0" presId="urn:microsoft.com/office/officeart/2005/8/layout/vList2"/>
    <dgm:cxn modelId="{1E7F6618-6CB0-944F-A3FA-9FD26A7990CD}" type="presOf" srcId="{6F581B95-7C3E-674E-B71A-8B72E410707D}" destId="{601C2EAE-610A-BD47-B549-D61B8341F751}" srcOrd="0" destOrd="1" presId="urn:microsoft.com/office/officeart/2005/8/layout/vList2"/>
    <dgm:cxn modelId="{38A19C29-F6DA-C847-BA0B-9E436A5E920B}" type="presOf" srcId="{2CB83CC0-4740-2C42-96A8-DB22889A0622}" destId="{601C2EAE-610A-BD47-B549-D61B8341F751}" srcOrd="0" destOrd="2" presId="urn:microsoft.com/office/officeart/2005/8/layout/vList2"/>
    <dgm:cxn modelId="{A5F3DF2C-259B-CE4C-AAD1-8A52BDE76D76}" srcId="{945BC71B-EE10-BA4E-B4C2-E0E95A39C4E0}" destId="{A2F68BDA-408E-C644-9F85-B4746CA6B270}" srcOrd="0" destOrd="0" parTransId="{DD7A75B2-69A2-1F49-B1C1-F575AD73D71F}" sibTransId="{378A7BA2-565A-3741-9B6C-2E819248ADAC}"/>
    <dgm:cxn modelId="{1AFD4D2F-4EDE-A84C-B896-FAD6728D8167}" srcId="{E5338FAF-E975-F944-AEBB-220B3749D02D}" destId="{574CE207-2C4F-0146-9AD2-CF22C9309710}" srcOrd="0" destOrd="0" parTransId="{7875076C-07E9-9D4C-B178-A3E2B8FB3A74}" sibTransId="{28B8EBA3-53A2-F147-B237-1634B269FD22}"/>
    <dgm:cxn modelId="{782E3347-9471-AA43-8E9C-2E2B00C8C3EE}" type="presOf" srcId="{91B7A789-96E9-2546-A714-25AD27056F65}" destId="{B7B0DF7F-B3EC-7E40-874C-AB9DF4B4C1DD}" srcOrd="0" destOrd="0" presId="urn:microsoft.com/office/officeart/2005/8/layout/vList2"/>
    <dgm:cxn modelId="{F46CEB63-370C-BD42-AA6F-21AA94F68095}" type="presOf" srcId="{945BC71B-EE10-BA4E-B4C2-E0E95A39C4E0}" destId="{0A270601-EFDE-7645-AAB4-B2CA0AF54D19}" srcOrd="0" destOrd="0" presId="urn:microsoft.com/office/officeart/2005/8/layout/vList2"/>
    <dgm:cxn modelId="{8F921583-759B-B148-A401-F5EBB500BD28}" srcId="{574CE207-2C4F-0146-9AD2-CF22C9309710}" destId="{2CB83CC0-4740-2C42-96A8-DB22889A0622}" srcOrd="2" destOrd="0" parTransId="{725C9081-134A-4A4D-9A45-3F7FD1C128C4}" sibTransId="{78EFD19E-78BA-6342-BD83-CEBDF88D80A3}"/>
    <dgm:cxn modelId="{BAD6C786-E283-3445-B188-F83A8AC4AB04}" srcId="{E5338FAF-E975-F944-AEBB-220B3749D02D}" destId="{4D827528-8F83-0A47-B3C2-DD11AEB46702}" srcOrd="2" destOrd="0" parTransId="{98090E92-A8B3-7E48-8441-AE02431BA600}" sibTransId="{257CCB22-D8AB-E642-BEC4-205A7313DC02}"/>
    <dgm:cxn modelId="{F0B60A8D-BB6D-0543-91B0-57D80D90A269}" type="presOf" srcId="{CBC91F51-F0DB-A04C-8DC1-F2039C1C5A53}" destId="{1819CD7E-3F6D-3D4B-A576-5A9401F09B5F}" srcOrd="0" destOrd="1" presId="urn:microsoft.com/office/officeart/2005/8/layout/vList2"/>
    <dgm:cxn modelId="{9E1A95A5-EEC6-2F40-9D02-A9E98F008AEC}" type="presOf" srcId="{A2F68BDA-408E-C644-9F85-B4746CA6B270}" destId="{1819CD7E-3F6D-3D4B-A576-5A9401F09B5F}" srcOrd="0" destOrd="0" presId="urn:microsoft.com/office/officeart/2005/8/layout/vList2"/>
    <dgm:cxn modelId="{2CC23FA6-F006-2F44-856B-5B03AD0B2F85}" type="presOf" srcId="{E5338FAF-E975-F944-AEBB-220B3749D02D}" destId="{90E90A07-2C48-3B49-B3B9-3A230F412CBF}" srcOrd="0" destOrd="0" presId="urn:microsoft.com/office/officeart/2005/8/layout/vList2"/>
    <dgm:cxn modelId="{F0A1FDA9-73BF-7946-9746-E2F7709D6216}" srcId="{E5338FAF-E975-F944-AEBB-220B3749D02D}" destId="{945BC71B-EE10-BA4E-B4C2-E0E95A39C4E0}" srcOrd="1" destOrd="0" parTransId="{B654836A-FE7B-374F-9806-3FDA4CD32EF0}" sibTransId="{D4FE434D-AA0A-6744-BAD3-977B80419335}"/>
    <dgm:cxn modelId="{DBDED1B7-F353-FB4C-B2C8-29A03EB915DC}" srcId="{945BC71B-EE10-BA4E-B4C2-E0E95A39C4E0}" destId="{CBC91F51-F0DB-A04C-8DC1-F2039C1C5A53}" srcOrd="1" destOrd="0" parTransId="{502FC5E4-446D-C842-9D47-F04D6225FBC5}" sibTransId="{B9245CF1-2D4C-EE47-9185-34DE3AAEBD56}"/>
    <dgm:cxn modelId="{42A5ABB9-634A-D84A-975B-08FE0BB0BB64}" srcId="{574CE207-2C4F-0146-9AD2-CF22C9309710}" destId="{6F581B95-7C3E-674E-B71A-8B72E410707D}" srcOrd="1" destOrd="0" parTransId="{95F3097E-00DA-B749-BBED-BB25CC783F35}" sibTransId="{1EE1641A-74D3-5146-B109-A57146C6A6D5}"/>
    <dgm:cxn modelId="{FBDE88DC-1D37-E14E-B75A-8228A4A7BFAB}" srcId="{574CE207-2C4F-0146-9AD2-CF22C9309710}" destId="{08654BB5-1DEC-F84B-8696-1027309DDE15}" srcOrd="0" destOrd="0" parTransId="{195F7D2D-9816-2543-A557-408C46D352D7}" sibTransId="{7197A97A-F2C3-A54E-878F-DBBADF03D309}"/>
    <dgm:cxn modelId="{521552F6-EE2D-3342-99E4-FEF175D58B59}" type="presParOf" srcId="{90E90A07-2C48-3B49-B3B9-3A230F412CBF}" destId="{B0DDBB48-FCF0-6A4D-A598-F08C8AC67216}" srcOrd="0" destOrd="0" presId="urn:microsoft.com/office/officeart/2005/8/layout/vList2"/>
    <dgm:cxn modelId="{E8504F4D-02A4-3341-8B5D-FE2155B78E64}" type="presParOf" srcId="{90E90A07-2C48-3B49-B3B9-3A230F412CBF}" destId="{601C2EAE-610A-BD47-B549-D61B8341F751}" srcOrd="1" destOrd="0" presId="urn:microsoft.com/office/officeart/2005/8/layout/vList2"/>
    <dgm:cxn modelId="{F509368D-5FE9-2D4C-8688-9745A7497B9B}" type="presParOf" srcId="{90E90A07-2C48-3B49-B3B9-3A230F412CBF}" destId="{0A270601-EFDE-7645-AAB4-B2CA0AF54D19}" srcOrd="2" destOrd="0" presId="urn:microsoft.com/office/officeart/2005/8/layout/vList2"/>
    <dgm:cxn modelId="{FB235F8B-7062-8149-A255-87B6C9F4D67B}" type="presParOf" srcId="{90E90A07-2C48-3B49-B3B9-3A230F412CBF}" destId="{1819CD7E-3F6D-3D4B-A576-5A9401F09B5F}" srcOrd="3" destOrd="0" presId="urn:microsoft.com/office/officeart/2005/8/layout/vList2"/>
    <dgm:cxn modelId="{C3D2E3B1-DD52-A346-BD0C-E28E47E563C7}" type="presParOf" srcId="{90E90A07-2C48-3B49-B3B9-3A230F412CBF}" destId="{863FBD2B-5AAF-5A4B-A447-287F1F691518}" srcOrd="4" destOrd="0" presId="urn:microsoft.com/office/officeart/2005/8/layout/vList2"/>
    <dgm:cxn modelId="{383B8C30-699D-9B4E-9A7F-08CEF15DADB3}" type="presParOf" srcId="{90E90A07-2C48-3B49-B3B9-3A230F412CBF}" destId="{B7B0DF7F-B3EC-7E40-874C-AB9DF4B4C1DD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5E7EF9-31B7-7449-9544-0C5FC55FBDD9}">
      <dsp:nvSpPr>
        <dsp:cNvPr id="0" name=""/>
        <dsp:cNvSpPr/>
      </dsp:nvSpPr>
      <dsp:spPr>
        <a:xfrm>
          <a:off x="0" y="109209"/>
          <a:ext cx="4483024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Z" sz="1800" kern="1200"/>
            <a:t>Political:</a:t>
          </a:r>
        </a:p>
      </dsp:txBody>
      <dsp:txXfrm>
        <a:off x="21075" y="130284"/>
        <a:ext cx="4440874" cy="389580"/>
      </dsp:txXfrm>
    </dsp:sp>
    <dsp:sp modelId="{E581272D-7647-9E47-A497-4C4CEF708768}">
      <dsp:nvSpPr>
        <dsp:cNvPr id="0" name=""/>
        <dsp:cNvSpPr/>
      </dsp:nvSpPr>
      <dsp:spPr>
        <a:xfrm>
          <a:off x="0" y="540939"/>
          <a:ext cx="4483024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36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Fundings and Financial Intrsutments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 dirty="0"/>
            <a:t>Support Network Initiatives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Digital Single Market</a:t>
          </a:r>
        </a:p>
      </dsp:txBody>
      <dsp:txXfrm>
        <a:off x="0" y="540939"/>
        <a:ext cx="4483024" cy="726570"/>
      </dsp:txXfrm>
    </dsp:sp>
    <dsp:sp modelId="{4280732F-72C2-0445-B07A-B2F845C9448C}">
      <dsp:nvSpPr>
        <dsp:cNvPr id="0" name=""/>
        <dsp:cNvSpPr/>
      </dsp:nvSpPr>
      <dsp:spPr>
        <a:xfrm>
          <a:off x="0" y="1267509"/>
          <a:ext cx="4483024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Z" sz="1800" kern="1200"/>
            <a:t>Economical:</a:t>
          </a:r>
        </a:p>
      </dsp:txBody>
      <dsp:txXfrm>
        <a:off x="21075" y="1288584"/>
        <a:ext cx="4440874" cy="389580"/>
      </dsp:txXfrm>
    </dsp:sp>
    <dsp:sp modelId="{BA33E980-AA4E-D446-91D2-692E391175D3}">
      <dsp:nvSpPr>
        <dsp:cNvPr id="0" name=""/>
        <dsp:cNvSpPr/>
      </dsp:nvSpPr>
      <dsp:spPr>
        <a:xfrm>
          <a:off x="0" y="1699239"/>
          <a:ext cx="4483024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36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Operational Efficiency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Streamline operations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Reduce time and cost assosiated</a:t>
          </a:r>
        </a:p>
      </dsp:txBody>
      <dsp:txXfrm>
        <a:off x="0" y="1699239"/>
        <a:ext cx="4483024" cy="726570"/>
      </dsp:txXfrm>
    </dsp:sp>
    <dsp:sp modelId="{D88D63CB-E7E0-F54A-A8F8-E4F5CB7328A6}">
      <dsp:nvSpPr>
        <dsp:cNvPr id="0" name=""/>
        <dsp:cNvSpPr/>
      </dsp:nvSpPr>
      <dsp:spPr>
        <a:xfrm>
          <a:off x="0" y="2425809"/>
          <a:ext cx="4483024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Z" sz="1800" kern="1200"/>
            <a:t>Social:</a:t>
          </a:r>
        </a:p>
      </dsp:txBody>
      <dsp:txXfrm>
        <a:off x="21075" y="2446884"/>
        <a:ext cx="4440874" cy="389580"/>
      </dsp:txXfrm>
    </dsp:sp>
    <dsp:sp modelId="{EA2679A6-63A5-6D42-AD0F-F88E30F36C8F}">
      <dsp:nvSpPr>
        <dsp:cNvPr id="0" name=""/>
        <dsp:cNvSpPr/>
      </dsp:nvSpPr>
      <dsp:spPr>
        <a:xfrm>
          <a:off x="0" y="2857539"/>
          <a:ext cx="4483024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336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Enhancement in digital skills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New roles and responsibilities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Improve transparency</a:t>
          </a:r>
        </a:p>
      </dsp:txBody>
      <dsp:txXfrm>
        <a:off x="0" y="2857539"/>
        <a:ext cx="4483024" cy="7265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DBB48-FCF0-6A4D-A598-F08C8AC67216}">
      <dsp:nvSpPr>
        <dsp:cNvPr id="0" name=""/>
        <dsp:cNvSpPr/>
      </dsp:nvSpPr>
      <dsp:spPr>
        <a:xfrm>
          <a:off x="0" y="29050"/>
          <a:ext cx="432842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Z" sz="1800" kern="1200"/>
            <a:t>Technology:</a:t>
          </a:r>
        </a:p>
      </dsp:txBody>
      <dsp:txXfrm>
        <a:off x="21075" y="50125"/>
        <a:ext cx="4286279" cy="389580"/>
      </dsp:txXfrm>
    </dsp:sp>
    <dsp:sp modelId="{601C2EAE-610A-BD47-B549-D61B8341F751}">
      <dsp:nvSpPr>
        <dsp:cNvPr id="0" name=""/>
        <dsp:cNvSpPr/>
      </dsp:nvSpPr>
      <dsp:spPr>
        <a:xfrm>
          <a:off x="0" y="460780"/>
          <a:ext cx="4328429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428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Reduce the need in on-site infrastructure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 dirty="0"/>
            <a:t>Analytical and reporting capabilities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Security concerns</a:t>
          </a:r>
        </a:p>
      </dsp:txBody>
      <dsp:txXfrm>
        <a:off x="0" y="460780"/>
        <a:ext cx="4328429" cy="726570"/>
      </dsp:txXfrm>
    </dsp:sp>
    <dsp:sp modelId="{0A270601-EFDE-7645-AAB4-B2CA0AF54D19}">
      <dsp:nvSpPr>
        <dsp:cNvPr id="0" name=""/>
        <dsp:cNvSpPr/>
      </dsp:nvSpPr>
      <dsp:spPr>
        <a:xfrm>
          <a:off x="0" y="1187350"/>
          <a:ext cx="432842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Z" sz="1800" kern="1200"/>
            <a:t>Legal:</a:t>
          </a:r>
        </a:p>
      </dsp:txBody>
      <dsp:txXfrm>
        <a:off x="21075" y="1208425"/>
        <a:ext cx="4286279" cy="389580"/>
      </dsp:txXfrm>
    </dsp:sp>
    <dsp:sp modelId="{1819CD7E-3F6D-3D4B-A576-5A9401F09B5F}">
      <dsp:nvSpPr>
        <dsp:cNvPr id="0" name=""/>
        <dsp:cNvSpPr/>
      </dsp:nvSpPr>
      <dsp:spPr>
        <a:xfrm>
          <a:off x="0" y="1619080"/>
          <a:ext cx="4328429" cy="4843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428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GDPR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Contract law</a:t>
          </a:r>
        </a:p>
      </dsp:txBody>
      <dsp:txXfrm>
        <a:off x="0" y="1619080"/>
        <a:ext cx="4328429" cy="484380"/>
      </dsp:txXfrm>
    </dsp:sp>
    <dsp:sp modelId="{863FBD2B-5AAF-5A4B-A447-287F1F691518}">
      <dsp:nvSpPr>
        <dsp:cNvPr id="0" name=""/>
        <dsp:cNvSpPr/>
      </dsp:nvSpPr>
      <dsp:spPr>
        <a:xfrm>
          <a:off x="0" y="2103460"/>
          <a:ext cx="4328429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Z" sz="1800" kern="1200"/>
            <a:t>Environmental:</a:t>
          </a:r>
        </a:p>
      </dsp:txBody>
      <dsp:txXfrm>
        <a:off x="21075" y="2124535"/>
        <a:ext cx="4286279" cy="389580"/>
      </dsp:txXfrm>
    </dsp:sp>
    <dsp:sp modelId="{B7B0DF7F-B3EC-7E40-874C-AB9DF4B4C1DD}">
      <dsp:nvSpPr>
        <dsp:cNvPr id="0" name=""/>
        <dsp:cNvSpPr/>
      </dsp:nvSpPr>
      <dsp:spPr>
        <a:xfrm>
          <a:off x="0" y="2535191"/>
          <a:ext cx="4328429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428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Z" sz="1400" kern="1200"/>
            <a:t>Need in paper based processes</a:t>
          </a:r>
        </a:p>
      </dsp:txBody>
      <dsp:txXfrm>
        <a:off x="0" y="2535191"/>
        <a:ext cx="4328429" cy="2980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1ABB70C-D8D6-4AEC-A49C-3CE78D99D4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ABAA9E-DF89-5073-569E-FC548226918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9EE2B2-79D1-124A-8B26-8B431DDDC2C9}" type="datetimeFigureOut">
              <a:rPr lang="en-CZ" smtClean="0"/>
              <a:t>04.06.2024</a:t>
            </a:fld>
            <a:endParaRPr lang="en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5FD71C-6564-F695-CCD7-F83DA42648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0439F-F1BA-67F6-053A-2D51D424A2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55584-99EE-F944-BE1A-67CEC803C35D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233615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F50E4-CB28-174E-9375-48CB32BB209C}" type="datetimeFigureOut">
              <a:rPr lang="en-CZ" smtClean="0"/>
              <a:t>04.06.2024</a:t>
            </a:fld>
            <a:endParaRPr lang="en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F71D73-DAEC-1644-93A8-C90BC01BE2B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8397023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3505270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24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921884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072327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dirty="0">
                <a:effectLst/>
                <a:latin typeface="TimesNewRomanPSMT"/>
              </a:rPr>
              <a:t>European Commission. (2020b, February 19). </a:t>
            </a:r>
            <a:r>
              <a:rPr lang="en-GB" sz="1200" i="1" dirty="0">
                <a:effectLst/>
                <a:latin typeface="TimesNewRomanPS"/>
              </a:rPr>
              <a:t>Shaping Europe’s digital future </a:t>
            </a:r>
            <a:r>
              <a:rPr lang="en-GB" sz="1200" dirty="0">
                <a:effectLst/>
                <a:latin typeface="TimesNewRomanPSMT"/>
              </a:rPr>
              <a:t>[Text]. European Commission - European Commission. https://</a:t>
            </a:r>
            <a:r>
              <a:rPr lang="en-GB" sz="1200" dirty="0" err="1">
                <a:effectLst/>
                <a:latin typeface="TimesNewRomanPSMT"/>
              </a:rPr>
              <a:t>ec.europa.eu</a:t>
            </a:r>
            <a:r>
              <a:rPr lang="en-GB" sz="1200" dirty="0">
                <a:effectLst/>
                <a:latin typeface="TimesNewRomanPSMT"/>
              </a:rPr>
              <a:t>/commission/</a:t>
            </a:r>
            <a:r>
              <a:rPr lang="en-GB" sz="1200" dirty="0" err="1">
                <a:effectLst/>
                <a:latin typeface="TimesNewRomanPSMT"/>
              </a:rPr>
              <a:t>presscorner</a:t>
            </a:r>
            <a:r>
              <a:rPr lang="en-GB" sz="1200" dirty="0">
                <a:effectLst/>
                <a:latin typeface="TimesNewRomanPSMT"/>
              </a:rPr>
              <a:t>/detail/</a:t>
            </a:r>
            <a:r>
              <a:rPr lang="en-GB" sz="1200" dirty="0" err="1">
                <a:effectLst/>
                <a:latin typeface="TimesNewRomanPSMT"/>
              </a:rPr>
              <a:t>en</a:t>
            </a:r>
            <a:r>
              <a:rPr lang="en-GB" sz="1200" dirty="0">
                <a:effectLst/>
                <a:latin typeface="TimesNewRomanPSMT"/>
              </a:rPr>
              <a:t>/ip_20_273 </a:t>
            </a:r>
            <a:endParaRPr lang="en-GB" sz="1200" dirty="0"/>
          </a:p>
          <a:p>
            <a:r>
              <a:rPr lang="en-GB" sz="1200" dirty="0">
                <a:effectLst/>
                <a:latin typeface="TimesNewRomanPSMT"/>
              </a:rPr>
              <a:t>European Commission. (2022, June 30). </a:t>
            </a:r>
            <a:r>
              <a:rPr lang="en-GB" sz="1200" i="1" dirty="0">
                <a:effectLst/>
                <a:latin typeface="TimesNewRomanPS"/>
              </a:rPr>
              <a:t>A green and digital future: 7 insights from strategic foresight - European Commission</a:t>
            </a:r>
            <a:r>
              <a:rPr lang="en-GB" sz="1200" dirty="0">
                <a:effectLst/>
                <a:latin typeface="TimesNewRomanPSMT"/>
              </a:rPr>
              <a:t>. https://joint-research-</a:t>
            </a:r>
            <a:r>
              <a:rPr lang="en-GB" sz="1200" dirty="0" err="1">
                <a:effectLst/>
                <a:latin typeface="TimesNewRomanPSMT"/>
              </a:rPr>
              <a:t>centre.ec.europa.eu</a:t>
            </a:r>
            <a:r>
              <a:rPr lang="en-GB" sz="1200" dirty="0">
                <a:effectLst/>
                <a:latin typeface="TimesNewRomanPSMT"/>
              </a:rPr>
              <a:t>/</a:t>
            </a:r>
            <a:r>
              <a:rPr lang="en-GB" sz="1200" dirty="0" err="1">
                <a:effectLst/>
                <a:latin typeface="TimesNewRomanPSMT"/>
              </a:rPr>
              <a:t>jrc</a:t>
            </a:r>
            <a:r>
              <a:rPr lang="en-GB" sz="1200" dirty="0">
                <a:effectLst/>
                <a:latin typeface="TimesNewRomanPSMT"/>
              </a:rPr>
              <a:t>-news-and- updates/green-and-digital-future-7-insights-strategic-foresight-2022-06-30_en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effectLst/>
                <a:latin typeface="TimesNewRomanPSMT"/>
              </a:rPr>
              <a:t>Knight, G. A. (2001). Entrepreneurship and strategy in the international SME. </a:t>
            </a:r>
            <a:r>
              <a:rPr lang="en-GB" sz="1200" i="1" dirty="0">
                <a:effectLst/>
                <a:latin typeface="TimesNewRomanPS"/>
              </a:rPr>
              <a:t>Journal of International Management</a:t>
            </a:r>
            <a:r>
              <a:rPr lang="en-GB" sz="1200" dirty="0">
                <a:effectLst/>
                <a:latin typeface="TimesNewRomanPSMT"/>
              </a:rPr>
              <a:t>, </a:t>
            </a:r>
            <a:r>
              <a:rPr lang="en-GB" sz="1200" i="1" dirty="0">
                <a:effectLst/>
                <a:latin typeface="TimesNewRomanPS"/>
              </a:rPr>
              <a:t>7</a:t>
            </a:r>
            <a:r>
              <a:rPr lang="en-GB" sz="1200" dirty="0">
                <a:effectLst/>
                <a:latin typeface="TimesNewRomanPSMT"/>
              </a:rPr>
              <a:t>(3), 155–171.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/10.1016/S1075-4253(01)00042-4 </a:t>
            </a:r>
            <a:endParaRPr lang="en-GB" dirty="0"/>
          </a:p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053705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5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924216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 err="1">
                <a:effectLst/>
                <a:latin typeface="TimesNewRomanPSMT"/>
              </a:rPr>
              <a:t>Parmiggiani</a:t>
            </a:r>
            <a:r>
              <a:rPr lang="en-GB" sz="1200" dirty="0">
                <a:effectLst/>
                <a:latin typeface="TimesNewRomanPSMT"/>
              </a:rPr>
              <a:t>, E., &amp; </a:t>
            </a:r>
            <a:r>
              <a:rPr lang="en-GB" sz="1200" dirty="0" err="1">
                <a:effectLst/>
                <a:latin typeface="TimesNewRomanPSMT"/>
              </a:rPr>
              <a:t>Mikalef</a:t>
            </a:r>
            <a:r>
              <a:rPr lang="en-GB" sz="1200" dirty="0">
                <a:effectLst/>
                <a:latin typeface="TimesNewRomanPSMT"/>
              </a:rPr>
              <a:t>, P. (2022). </a:t>
            </a:r>
            <a:r>
              <a:rPr lang="en-GB" sz="1200" i="1" dirty="0">
                <a:effectLst/>
                <a:latin typeface="TimesNewRomanPS"/>
              </a:rPr>
              <a:t>The Case of Norway and Digital Transformation over the Years</a:t>
            </a:r>
            <a:r>
              <a:rPr lang="en-GB" sz="1200" dirty="0">
                <a:effectLst/>
                <a:latin typeface="TimesNewRomanPSMT"/>
              </a:rPr>
              <a:t>. Springer. https://</a:t>
            </a:r>
            <a:r>
              <a:rPr lang="en-GB" sz="1200" dirty="0" err="1">
                <a:effectLst/>
                <a:latin typeface="TimesNewRomanPSMT"/>
              </a:rPr>
              <a:t>ntnuopen.ntnu.no</a:t>
            </a:r>
            <a:r>
              <a:rPr lang="en-GB" sz="1200" dirty="0">
                <a:effectLst/>
                <a:latin typeface="TimesNewRomanPSMT"/>
              </a:rPr>
              <a:t>/</a:t>
            </a:r>
            <a:r>
              <a:rPr lang="en-GB" sz="1200" dirty="0" err="1">
                <a:effectLst/>
                <a:latin typeface="TimesNewRomanPSMT"/>
              </a:rPr>
              <a:t>ntnu-xmlui</a:t>
            </a:r>
            <a:r>
              <a:rPr lang="en-GB" sz="1200" dirty="0">
                <a:effectLst/>
                <a:latin typeface="TimesNewRomanPSMT"/>
              </a:rPr>
              <a:t>/handle/11250/3025549 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i="1" dirty="0">
                <a:effectLst/>
                <a:latin typeface="TimesNewRomanPS"/>
              </a:rPr>
              <a:t>The Danish Digital Journey</a:t>
            </a:r>
            <a:r>
              <a:rPr lang="en-GB" sz="1200" dirty="0">
                <a:effectLst/>
                <a:latin typeface="TimesNewRomanPSMT"/>
              </a:rPr>
              <a:t>. (n.d.). from https://</a:t>
            </a:r>
            <a:r>
              <a:rPr lang="en-GB" sz="1200" dirty="0" err="1">
                <a:effectLst/>
                <a:latin typeface="TimesNewRomanPSMT"/>
              </a:rPr>
              <a:t>en.digst.dk</a:t>
            </a:r>
            <a:r>
              <a:rPr lang="en-GB" sz="1200" dirty="0">
                <a:effectLst/>
                <a:latin typeface="TimesNewRomanPSMT"/>
              </a:rPr>
              <a:t>/policy/the-</a:t>
            </a:r>
            <a:r>
              <a:rPr lang="en-GB" sz="1200" dirty="0" err="1">
                <a:effectLst/>
                <a:latin typeface="TimesNewRomanPSMT"/>
              </a:rPr>
              <a:t>danish</a:t>
            </a:r>
            <a:r>
              <a:rPr lang="en-GB" sz="1200" dirty="0">
                <a:effectLst/>
                <a:latin typeface="TimesNewRomanPSMT"/>
              </a:rPr>
              <a:t>-digital-journey/ </a:t>
            </a:r>
            <a:endParaRPr lang="en-GB" dirty="0"/>
          </a:p>
          <a:p>
            <a:endParaRPr lang="en-CZ" dirty="0"/>
          </a:p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7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189941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effectLst/>
                <a:latin typeface="TimesNewRomanPSMT"/>
              </a:rPr>
              <a:t>Abdallah, Y., Shehab, E., &amp; Al-</a:t>
            </a:r>
            <a:r>
              <a:rPr lang="en-GB" sz="1200" dirty="0" err="1">
                <a:effectLst/>
                <a:latin typeface="TimesNewRomanPSMT"/>
              </a:rPr>
              <a:t>Ashaab</a:t>
            </a:r>
            <a:r>
              <a:rPr lang="en-GB" sz="1200" dirty="0">
                <a:effectLst/>
                <a:latin typeface="TimesNewRomanPSMT"/>
              </a:rPr>
              <a:t>, A. (2021, August 31). </a:t>
            </a:r>
            <a:r>
              <a:rPr lang="en-GB" sz="1200" i="1" dirty="0">
                <a:effectLst/>
                <a:latin typeface="TimesNewRomanPS"/>
              </a:rPr>
              <a:t>Digital Transformation Challenges in the Manufacturing Industry</a:t>
            </a:r>
            <a:r>
              <a:rPr lang="en-GB" sz="1200" dirty="0">
                <a:effectLst/>
                <a:latin typeface="TimesNewRomanPSMT"/>
              </a:rPr>
              <a:t>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/10.3233/ATDE210004 </a:t>
            </a:r>
            <a:endParaRPr lang="en-GB" dirty="0"/>
          </a:p>
          <a:p>
            <a:r>
              <a:rPr lang="en-GB" sz="1200" dirty="0">
                <a:effectLst/>
                <a:latin typeface="TimesNewRomanPSMT"/>
              </a:rPr>
              <a:t>ECSO. (2021). </a:t>
            </a:r>
            <a:r>
              <a:rPr lang="en-GB" sz="1200" i="1" dirty="0">
                <a:effectLst/>
                <a:latin typeface="TimesNewRomanPS"/>
              </a:rPr>
              <a:t>Digitalisation in the construction sector </a:t>
            </a:r>
            <a:r>
              <a:rPr lang="en-GB" sz="1200" dirty="0">
                <a:effectLst/>
                <a:latin typeface="TimesNewRomanPSMT"/>
              </a:rPr>
              <a:t>[Executive Summary].</a:t>
            </a:r>
          </a:p>
          <a:p>
            <a:r>
              <a:rPr lang="en-GB" sz="1200" dirty="0" err="1">
                <a:effectLst/>
                <a:latin typeface="TimesNewRomanPSMT"/>
              </a:rPr>
              <a:t>Etminan</a:t>
            </a:r>
            <a:r>
              <a:rPr lang="en-GB" sz="1200" dirty="0">
                <a:effectLst/>
                <a:latin typeface="TimesNewRomanPSMT"/>
              </a:rPr>
              <a:t>, G., Peters-Anders, J., STOLWIJIK, C., SEBASTIAN, R., REZVANI, S., ARTOLA, I., </a:t>
            </a:r>
            <a:endParaRPr lang="en-GB" sz="1800" dirty="0"/>
          </a:p>
          <a:p>
            <a:r>
              <a:rPr lang="en-GB" sz="1200" dirty="0">
                <a:effectLst/>
                <a:latin typeface="TimesNewRomanPSMT"/>
              </a:rPr>
              <a:t>SAHEB, Y., TRAUNMULLER, M., &amp; </a:t>
            </a:r>
            <a:r>
              <a:rPr lang="en-GB" sz="1200" dirty="0" err="1">
                <a:effectLst/>
                <a:latin typeface="TimesNewRomanPSMT"/>
              </a:rPr>
              <a:t>Hatami</a:t>
            </a:r>
            <a:r>
              <a:rPr lang="en-GB" sz="1200" dirty="0">
                <a:effectLst/>
                <a:latin typeface="TimesNewRomanPSMT"/>
              </a:rPr>
              <a:t>, F. (2019). </a:t>
            </a:r>
            <a:r>
              <a:rPr lang="en-GB" sz="1200" i="1" dirty="0">
                <a:effectLst/>
                <a:latin typeface="TimesNewRomanPS"/>
              </a:rPr>
              <a:t>Supporting digitalisation of the construction sector and SMEs Including Building Information Modelling EUROPEAN COMMISSION LEGAL NOTICE</a:t>
            </a:r>
            <a:r>
              <a:rPr lang="en-GB" sz="1200" dirty="0">
                <a:effectLst/>
                <a:latin typeface="TimesNewRomanPSMT"/>
              </a:rPr>
              <a:t>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/10.2826/422658 </a:t>
            </a:r>
            <a:br>
              <a:rPr lang="en-GB" sz="1200" dirty="0">
                <a:effectLst/>
                <a:latin typeface="TimesNewRomanPSMT"/>
              </a:rPr>
            </a:br>
            <a:r>
              <a:rPr lang="en-GB" sz="1000" dirty="0">
                <a:effectLst/>
                <a:latin typeface="TimesNewRomanPSMT"/>
              </a:rPr>
              <a:t>McKinsey &amp; Company &amp; </a:t>
            </a:r>
            <a:r>
              <a:rPr lang="en-GB" sz="1000" dirty="0" err="1">
                <a:effectLst/>
                <a:latin typeface="TimesNewRomanPSMT"/>
              </a:rPr>
              <a:t>EuroCommerce</a:t>
            </a:r>
            <a:r>
              <a:rPr lang="en-GB" sz="1000" dirty="0">
                <a:effectLst/>
                <a:latin typeface="TimesNewRomanPSMT"/>
              </a:rPr>
              <a:t> Retail &amp; Wholesale. (2022). </a:t>
            </a:r>
            <a:r>
              <a:rPr lang="en-GB" sz="1000" i="1" dirty="0">
                <a:effectLst/>
                <a:latin typeface="TimesNewRomanPS"/>
              </a:rPr>
              <a:t>Transforming the EU retail &amp; wholesale sector</a:t>
            </a:r>
            <a:r>
              <a:rPr lang="en-GB" sz="1000" dirty="0">
                <a:effectLst/>
                <a:latin typeface="TimesNewRomanPSMT"/>
              </a:rPr>
              <a:t>. 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CZ" dirty="0"/>
          </a:p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9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176583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effectLst/>
                <a:latin typeface="TimesNewRomanPSMT"/>
              </a:rPr>
              <a:t>Abdallah, Y., Shehab, E., &amp; Al-</a:t>
            </a:r>
            <a:r>
              <a:rPr lang="en-GB" sz="1200" dirty="0" err="1">
                <a:effectLst/>
                <a:latin typeface="TimesNewRomanPSMT"/>
              </a:rPr>
              <a:t>Ashaab</a:t>
            </a:r>
            <a:r>
              <a:rPr lang="en-GB" sz="1200" dirty="0">
                <a:effectLst/>
                <a:latin typeface="TimesNewRomanPSMT"/>
              </a:rPr>
              <a:t>, A. (2021, August 31). </a:t>
            </a:r>
            <a:r>
              <a:rPr lang="en-GB" sz="1200" i="1" dirty="0">
                <a:effectLst/>
                <a:latin typeface="TimesNewRomanPS"/>
              </a:rPr>
              <a:t>Digital Transformation Challenges in the Manufacturing Industry</a:t>
            </a:r>
            <a:r>
              <a:rPr lang="en-GB" sz="1200" dirty="0">
                <a:effectLst/>
                <a:latin typeface="TimesNewRomanPSMT"/>
              </a:rPr>
              <a:t>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/10.3233/ATDE210004 </a:t>
            </a:r>
            <a:endParaRPr lang="en-GB" dirty="0"/>
          </a:p>
          <a:p>
            <a:r>
              <a:rPr lang="en-GB" sz="1200" dirty="0">
                <a:effectLst/>
                <a:latin typeface="TimesNewRomanPSMT"/>
              </a:rPr>
              <a:t>ECSO. (2021). </a:t>
            </a:r>
            <a:r>
              <a:rPr lang="en-GB" sz="1200" i="1" dirty="0">
                <a:effectLst/>
                <a:latin typeface="TimesNewRomanPS"/>
              </a:rPr>
              <a:t>Digitalisation in the construction sector </a:t>
            </a:r>
            <a:r>
              <a:rPr lang="en-GB" sz="1200" dirty="0">
                <a:effectLst/>
                <a:latin typeface="TimesNewRomanPSMT"/>
              </a:rPr>
              <a:t>[Executive Summary].</a:t>
            </a:r>
          </a:p>
          <a:p>
            <a:r>
              <a:rPr lang="en-GB" sz="1200" dirty="0" err="1">
                <a:effectLst/>
                <a:latin typeface="TimesNewRomanPSMT"/>
              </a:rPr>
              <a:t>Etminan</a:t>
            </a:r>
            <a:r>
              <a:rPr lang="en-GB" sz="1200" dirty="0">
                <a:effectLst/>
                <a:latin typeface="TimesNewRomanPSMT"/>
              </a:rPr>
              <a:t>, G., Peters-Anders, J., STOLWIJIK, C., SEBASTIAN, R., REZVANI, S., ARTOLA, I., </a:t>
            </a:r>
            <a:endParaRPr lang="en-GB" sz="1800" dirty="0"/>
          </a:p>
          <a:p>
            <a:r>
              <a:rPr lang="en-GB" sz="1200" dirty="0">
                <a:effectLst/>
                <a:latin typeface="TimesNewRomanPSMT"/>
              </a:rPr>
              <a:t>SAHEB, Y., TRAUNMULLER, M., &amp; </a:t>
            </a:r>
            <a:r>
              <a:rPr lang="en-GB" sz="1200" dirty="0" err="1">
                <a:effectLst/>
                <a:latin typeface="TimesNewRomanPSMT"/>
              </a:rPr>
              <a:t>Hatami</a:t>
            </a:r>
            <a:r>
              <a:rPr lang="en-GB" sz="1200" dirty="0">
                <a:effectLst/>
                <a:latin typeface="TimesNewRomanPSMT"/>
              </a:rPr>
              <a:t>, F. (2019). </a:t>
            </a:r>
            <a:r>
              <a:rPr lang="en-GB" sz="1200" i="1" dirty="0">
                <a:effectLst/>
                <a:latin typeface="TimesNewRomanPS"/>
              </a:rPr>
              <a:t>Supporting digitalisation of the construction sector and SMEs Including Building Information Modelling EUROPEAN COMMISSION LEGAL NOTICE</a:t>
            </a:r>
            <a:r>
              <a:rPr lang="en-GB" sz="1200" dirty="0">
                <a:effectLst/>
                <a:latin typeface="TimesNewRomanPSMT"/>
              </a:rPr>
              <a:t>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/10.2826/422658 </a:t>
            </a:r>
            <a:br>
              <a:rPr lang="en-GB" sz="1200" dirty="0">
                <a:effectLst/>
                <a:latin typeface="TimesNewRomanPSMT"/>
              </a:rPr>
            </a:br>
            <a:r>
              <a:rPr lang="en-GB" sz="1000" dirty="0">
                <a:effectLst/>
                <a:latin typeface="TimesNewRomanPSMT"/>
              </a:rPr>
              <a:t>McKinsey &amp; Company &amp; </a:t>
            </a:r>
            <a:r>
              <a:rPr lang="en-GB" sz="1000" dirty="0" err="1">
                <a:effectLst/>
                <a:latin typeface="TimesNewRomanPSMT"/>
              </a:rPr>
              <a:t>EuroCommerce</a:t>
            </a:r>
            <a:r>
              <a:rPr lang="en-GB" sz="1000" dirty="0">
                <a:effectLst/>
                <a:latin typeface="TimesNewRomanPSMT"/>
              </a:rPr>
              <a:t> Retail &amp; Wholesale. (2022). </a:t>
            </a:r>
            <a:r>
              <a:rPr lang="en-GB" sz="1000" i="1" dirty="0">
                <a:effectLst/>
                <a:latin typeface="TimesNewRomanPS"/>
              </a:rPr>
              <a:t>Transforming the EU retail &amp; wholesale sector</a:t>
            </a:r>
            <a:r>
              <a:rPr lang="en-GB" sz="1000" dirty="0">
                <a:effectLst/>
                <a:latin typeface="TimesNewRomanPSMT"/>
              </a:rPr>
              <a:t>. 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CZ" dirty="0"/>
          </a:p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10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88103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 err="1">
                <a:effectLst/>
                <a:latin typeface="TimesNewRomanPSMT"/>
              </a:rPr>
              <a:t>Khajeh</a:t>
            </a:r>
            <a:r>
              <a:rPr lang="en-GB" sz="1200" dirty="0">
                <a:effectLst/>
                <a:latin typeface="TimesNewRomanPSMT"/>
              </a:rPr>
              <a:t>-Hosseini, A., Greenwood, D., Smith, J., &amp; Sommerville, I. (2010). </a:t>
            </a:r>
            <a:r>
              <a:rPr lang="en-GB" sz="1200" i="1" dirty="0">
                <a:effectLst/>
                <a:latin typeface="TimesNewRomanPS"/>
              </a:rPr>
              <a:t>The Cloud Adoption Toolkit: Addressing the Challenges of Cloud Adoption in Enterprise</a:t>
            </a:r>
            <a:r>
              <a:rPr lang="en-GB" sz="1200" dirty="0">
                <a:effectLst/>
                <a:latin typeface="TimesNewRomanPSMT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effectLst/>
                <a:latin typeface="TimesNewRomanPSMT"/>
              </a:rPr>
              <a:t>Zardari, S., &amp; </a:t>
            </a:r>
            <a:r>
              <a:rPr lang="en-GB" sz="1200" dirty="0" err="1">
                <a:effectLst/>
                <a:latin typeface="TimesNewRomanPSMT"/>
              </a:rPr>
              <a:t>Bahsoon</a:t>
            </a:r>
            <a:r>
              <a:rPr lang="en-GB" sz="1200" dirty="0">
                <a:effectLst/>
                <a:latin typeface="TimesNewRomanPSMT"/>
              </a:rPr>
              <a:t>, R. (2011). Cloud adoption: A goal-oriented requirements engineering approach. </a:t>
            </a:r>
            <a:r>
              <a:rPr lang="en-GB" sz="1200" i="1" dirty="0">
                <a:effectLst/>
                <a:latin typeface="TimesNewRomanPS"/>
              </a:rPr>
              <a:t>Proceedings of the 2nd International Workshop on Software Engineering for Cloud Computing</a:t>
            </a:r>
            <a:r>
              <a:rPr lang="en-GB" sz="1200" dirty="0">
                <a:effectLst/>
                <a:latin typeface="TimesNewRomanPSMT"/>
              </a:rPr>
              <a:t>, 29–35.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/10.1145/1985500.1985506 </a:t>
            </a:r>
            <a:endParaRPr lang="en-GB" dirty="0"/>
          </a:p>
          <a:p>
            <a:endParaRPr lang="en-CZ" dirty="0"/>
          </a:p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11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864035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 err="1">
                <a:effectLst/>
                <a:latin typeface="TimesNewRomanPSMT"/>
              </a:rPr>
              <a:t>Lamperti</a:t>
            </a:r>
            <a:r>
              <a:rPr lang="en-GB" sz="1200" dirty="0">
                <a:effectLst/>
                <a:latin typeface="TimesNewRomanPSMT"/>
              </a:rPr>
              <a:t>, S., Cavallo, A., &amp; </a:t>
            </a:r>
            <a:r>
              <a:rPr lang="en-GB" sz="1200" dirty="0" err="1">
                <a:effectLst/>
                <a:latin typeface="TimesNewRomanPSMT"/>
              </a:rPr>
              <a:t>Sassanelli</a:t>
            </a:r>
            <a:r>
              <a:rPr lang="en-GB" sz="1200" dirty="0">
                <a:effectLst/>
                <a:latin typeface="TimesNewRomanPSMT"/>
              </a:rPr>
              <a:t>, C. (2024). Digital </a:t>
            </a:r>
            <a:r>
              <a:rPr lang="en-GB" sz="1200" dirty="0" err="1">
                <a:effectLst/>
                <a:latin typeface="TimesNewRomanPSMT"/>
              </a:rPr>
              <a:t>Servitization</a:t>
            </a:r>
            <a:r>
              <a:rPr lang="en-GB" sz="1200" dirty="0">
                <a:effectLst/>
                <a:latin typeface="TimesNewRomanPSMT"/>
              </a:rPr>
              <a:t> and Business Model Innovation in SMEs: A Model to Escape From Market Disruption. </a:t>
            </a:r>
            <a:r>
              <a:rPr lang="en-GB" sz="1200" i="1" dirty="0">
                <a:effectLst/>
                <a:latin typeface="TimesNewRomanPS"/>
              </a:rPr>
              <a:t>IEEE Transactions on Engineering Management</a:t>
            </a:r>
            <a:r>
              <a:rPr lang="en-GB" sz="1200" dirty="0">
                <a:effectLst/>
                <a:latin typeface="TimesNewRomanPSMT"/>
              </a:rPr>
              <a:t>, </a:t>
            </a:r>
            <a:r>
              <a:rPr lang="en-GB" sz="1200" i="1" dirty="0">
                <a:effectLst/>
                <a:latin typeface="TimesNewRomanPS"/>
              </a:rPr>
              <a:t>71</a:t>
            </a:r>
            <a:r>
              <a:rPr lang="en-GB" sz="1200" dirty="0">
                <a:effectLst/>
                <a:latin typeface="TimesNewRomanPSMT"/>
              </a:rPr>
              <a:t>, 4619–4633.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/10.1109/TEM.2022.3233132 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 err="1">
                <a:effectLst/>
                <a:latin typeface="TimesNewRomanPSMT"/>
              </a:rPr>
              <a:t>Rapaccini</a:t>
            </a:r>
            <a:r>
              <a:rPr lang="en-GB" sz="1200" dirty="0">
                <a:effectLst/>
                <a:latin typeface="TimesNewRomanPSMT"/>
              </a:rPr>
              <a:t>, M., </a:t>
            </a:r>
            <a:r>
              <a:rPr lang="en-GB" sz="1200" dirty="0" err="1">
                <a:effectLst/>
                <a:latin typeface="TimesNewRomanPSMT"/>
              </a:rPr>
              <a:t>Paiola</a:t>
            </a:r>
            <a:r>
              <a:rPr lang="en-GB" sz="1200" dirty="0">
                <a:effectLst/>
                <a:latin typeface="TimesNewRomanPSMT"/>
              </a:rPr>
              <a:t>, M., </a:t>
            </a:r>
            <a:r>
              <a:rPr lang="en-GB" sz="1200" dirty="0" err="1">
                <a:effectLst/>
                <a:latin typeface="TimesNewRomanPSMT"/>
              </a:rPr>
              <a:t>Cinquini</a:t>
            </a:r>
            <a:r>
              <a:rPr lang="en-GB" sz="1200" dirty="0">
                <a:effectLst/>
                <a:latin typeface="TimesNewRomanPSMT"/>
              </a:rPr>
              <a:t>, L., &amp; </a:t>
            </a:r>
            <a:r>
              <a:rPr lang="en-GB" sz="1200" dirty="0" err="1">
                <a:effectLst/>
                <a:latin typeface="TimesNewRomanPSMT"/>
              </a:rPr>
              <a:t>Giannetti</a:t>
            </a:r>
            <a:r>
              <a:rPr lang="en-GB" sz="1200" dirty="0">
                <a:effectLst/>
                <a:latin typeface="TimesNewRomanPSMT"/>
              </a:rPr>
              <a:t>, R. (2023). Digital </a:t>
            </a:r>
            <a:r>
              <a:rPr lang="en-GB" sz="1200" dirty="0" err="1">
                <a:effectLst/>
                <a:latin typeface="TimesNewRomanPSMT"/>
              </a:rPr>
              <a:t>servitization</a:t>
            </a:r>
            <a:r>
              <a:rPr lang="en-GB" sz="1200" dirty="0">
                <a:effectLst/>
                <a:latin typeface="TimesNewRomanPSMT"/>
              </a:rPr>
              <a:t> journey in small- and medium-sized enterprises: The contribution of knowledge-intensive business firms. </a:t>
            </a:r>
            <a:r>
              <a:rPr lang="en-GB" sz="1200" i="1" dirty="0">
                <a:effectLst/>
                <a:latin typeface="TimesNewRomanPS"/>
              </a:rPr>
              <a:t>Journal of Business &amp; Industrial Marketing</a:t>
            </a:r>
            <a:r>
              <a:rPr lang="en-GB" sz="1200" dirty="0">
                <a:effectLst/>
                <a:latin typeface="TimesNewRomanPSMT"/>
              </a:rPr>
              <a:t>, </a:t>
            </a:r>
            <a:r>
              <a:rPr lang="en-GB" sz="1200" i="1" dirty="0">
                <a:effectLst/>
                <a:latin typeface="TimesNewRomanPS"/>
              </a:rPr>
              <a:t>38</a:t>
            </a:r>
            <a:r>
              <a:rPr lang="en-GB" sz="1200" dirty="0">
                <a:effectLst/>
                <a:latin typeface="TimesNewRomanPSMT"/>
              </a:rPr>
              <a:t>(6), 1362–1375.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/10.1108/JBIM-01-2022-0008 </a:t>
            </a:r>
            <a:endParaRPr lang="en-GB" dirty="0"/>
          </a:p>
          <a:p>
            <a:endParaRPr lang="en-CZ" dirty="0"/>
          </a:p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71D73-DAEC-1644-93A8-C90BC01BE2B0}" type="slidenum">
              <a:rPr lang="en-CZ" smtClean="0"/>
              <a:t>12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189309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D87EE-B69B-F13F-FB17-7E912C7F0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371344-30CA-560E-7A13-EDA95A640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9A60B-8BDA-16FC-C378-8D826DB9A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E4F0-00B9-0C44-90E3-428888697C23}" type="datetime1">
              <a:rPr lang="cs-CZ" smtClean="0"/>
              <a:t>04.06.2024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257E4-9D62-894E-0073-1C032E425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D7F47-5C9C-0DE2-07DC-BE5461D9C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879188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A9FBA-1DDD-6289-7240-33820B4D2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4F8D50-7E31-754A-1CDC-457A949F55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E2A6E-5178-078C-8F9E-1CC57FCB5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BE3C-DD64-324D-9605-89672F5BE8CC}" type="datetime1">
              <a:rPr lang="cs-CZ" smtClean="0"/>
              <a:t>04.06.2024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3C338-B300-9C86-27A4-59BF8605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37CE3-D769-CF21-C507-2499C40ED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651563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1ABBC8-9144-C2D7-C53D-45A980016F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77BCE-19EA-7011-5C88-0AC19FA08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8FAF0-6745-B79D-EBD3-2056DEC4B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2C3F9-2E8E-564D-9F7E-CBCFE664B2B8}" type="datetime1">
              <a:rPr lang="cs-CZ" smtClean="0"/>
              <a:t>04.06.2024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07B0-90BB-FA9B-D863-AA20422B8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D2355-C97A-B603-3F7E-B7C36B897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976253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4386F-7A4E-9D87-0EF3-E86E62637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DE533-F054-62CE-E0B1-A6DA3C977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46F7E-1432-D2FA-ED88-EA9EDCAEE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C1BD7-6142-534A-A31F-B540462068FD}" type="datetime1">
              <a:rPr lang="cs-CZ" smtClean="0"/>
              <a:t>04.06.2024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1DB71-DEEC-F8D3-342E-0C6EC529F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E7C2D-8653-AD00-45BA-A5AE2E026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82780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93500-1F5B-7F71-7997-6F0D4918C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524FF-2248-436E-57C8-D03514302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90713-6F89-21B5-B08A-690D70775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2DD4D-5F9C-6647-AD2C-A4D829BDAD19}" type="datetime1">
              <a:rPr lang="cs-CZ" smtClean="0"/>
              <a:t>04.06.2024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E1B0E-C103-75D7-7B14-961BE129D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B5CA2-A4C6-E9CF-EE79-90746A64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80003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7818D-F1D5-4DAA-5458-5F8AF0719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C4702-1A13-F556-2072-4A8BD1AB77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54F36E-7B2A-6D41-492F-D5B587966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2ED317-43EB-3211-4102-D2F2F05CC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5C7CE-CB4E-9B44-B74B-4623E108D8BB}" type="datetime1">
              <a:rPr lang="cs-CZ" smtClean="0"/>
              <a:t>04.06.2024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03D566-3D27-E930-1357-62BC1B4B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52302-6A85-56D2-5E94-C3DEB698D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958348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38895-4EE0-BFCD-2A64-4900F64C5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A5B25-6C00-80F1-0EA8-D1FF3D143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5BC65D-E2BE-4E25-D3E4-48C5E08D6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B49BAF-2121-0803-32E0-CB012FA516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7E54D8-BA0E-B3B5-2E41-781C5F547C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5A5F51-6692-B519-3CC1-33839257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014EF-C0C4-1A4C-AB0B-68B9B8C9E8BF}" type="datetime1">
              <a:rPr lang="cs-CZ" smtClean="0"/>
              <a:t>04.06.2024</a:t>
            </a:fld>
            <a:endParaRPr lang="en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22E5E2-8BD7-9300-2723-40C67368F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5686C0-1E4F-2765-BF4A-837437460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490776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1039F-DB53-939F-B796-FD60E304E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799054-1D42-8239-3CF6-4224893B6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DAEFA-AE88-9F43-A338-99C57C5F709E}" type="datetime1">
              <a:rPr lang="cs-CZ" smtClean="0"/>
              <a:t>04.06.2024</a:t>
            </a:fld>
            <a:endParaRPr lang="en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083E8A-3692-BBFE-A598-58085C4B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F6E3A8-B0F1-E321-5DFA-4E842C77F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340628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8A5505-3F64-9C1F-8DF3-9ADAAAB3E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3AE-672A-9F49-81CC-B461A5DF5C81}" type="datetime1">
              <a:rPr lang="cs-CZ" smtClean="0"/>
              <a:t>04.06.2024</a:t>
            </a:fld>
            <a:endParaRPr lang="en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A5AC0C-5EEA-C2D2-9D4E-ABC9D440F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4241D-A4EE-C48D-F60D-49138B180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944377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73D20-C61B-545D-2F2C-E29955851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5661C-740B-D75E-F71A-317642BA4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DE1F20-B7C2-9731-CEFC-4E6D36CAB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1E1C7-71A6-1916-127F-AA004B2AF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DB81B-7B9A-D148-BD63-F81C84D5EAFA}" type="datetime1">
              <a:rPr lang="cs-CZ" smtClean="0"/>
              <a:t>04.06.2024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5E5D0-1C76-7FE9-0223-54FA5849F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801E0-47ED-F988-5020-FFD305050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607381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0E5B6-EAA3-70E7-E053-64C7F269C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903CF6-DE90-5700-359A-FFEB285E4A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7A846-5E28-DD9A-A82A-60D22A9E4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00DFEB-CB1F-B662-ED31-6CAA72723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6DCD2-EDCA-2C43-93A6-0DCCB444AEBC}" type="datetime1">
              <a:rPr lang="cs-CZ" smtClean="0"/>
              <a:t>04.06.2024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033C68-C585-97ED-DBE3-563346A66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5BE85-FD9F-9A52-C150-E34B9A4E1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08628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4129AD-B1AE-3707-04E0-BD29E7267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80BDB-CE0A-871F-2121-FA47125B1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5A710-F2CF-EFEF-CA83-0E9E971DED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F35F8-9464-584F-8B07-B9BEAD0F7AE4}" type="datetime1">
              <a:rPr lang="cs-CZ" smtClean="0"/>
              <a:t>04.06.2024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A9E99-F6AC-D3EB-A440-FF4B551A5C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A5F37-F843-F101-D9CD-B75C06114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6EA32-7014-D248-A1D6-ACCD8A16FA30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878122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80D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12BCF-84FC-9B21-E046-7A8C9FA59F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719618"/>
            <a:ext cx="9144000" cy="2233498"/>
          </a:xfrm>
        </p:spPr>
        <p:txBody>
          <a:bodyPr>
            <a:normAutofit fontScale="90000"/>
          </a:bodyPr>
          <a:lstStyle/>
          <a:p>
            <a:r>
              <a:rPr lang="en-CZ" sz="4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Master’s Thesis: Digital Transformation of Small and Medium Enterprises, historical development and trends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FD05B0-38BC-DF81-0E5D-878297D2F0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47170" y="4462081"/>
            <a:ext cx="5097659" cy="1452441"/>
          </a:xfrm>
        </p:spPr>
        <p:txBody>
          <a:bodyPr>
            <a:noAutofit/>
          </a:bodyPr>
          <a:lstStyle/>
          <a:p>
            <a:r>
              <a:rPr lang="en-CZ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Aidyn Kudamanov</a:t>
            </a:r>
          </a:p>
          <a:p>
            <a:r>
              <a:rPr lang="en-CZ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Czech University of Life Sciences, Prague | </a:t>
            </a:r>
            <a:r>
              <a:rPr lang="en-GB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EXEN1Z</a:t>
            </a:r>
          </a:p>
          <a:p>
            <a:r>
              <a:rPr lang="en-GB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Department of Information Technologies</a:t>
            </a:r>
            <a:endParaRPr lang="en-CZ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GB" sz="12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Ing. Martin </a:t>
            </a:r>
            <a:r>
              <a:rPr lang="en-GB" sz="1200" dirty="0" err="1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Lukás</a:t>
            </a:r>
            <a:r>
              <a:rPr lang="en-GB" sz="120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̌, Ph.D. </a:t>
            </a:r>
            <a:endParaRPr lang="en-GB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CZ" sz="1000" dirty="0"/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6BCC6D82-F344-AEC7-8B59-E9F570A24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14522"/>
            <a:ext cx="2892576" cy="9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3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F30BF-DC3E-EBF3-ED64-C43D9202D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10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D06B13-E86F-36E1-39AE-A5D9DE38F647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606AB4F-EB8F-9B52-5E6A-DDD4BD9B9A0B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C950710-8038-DB6B-BC67-ED5FECB4689E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DT and Multiple sectors (Challenges &amp; Solutions)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2C93D58-FB20-361D-4420-1C862BD57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8D0DDCA-9386-039E-D6FB-F2B97E8EDA44}"/>
              </a:ext>
            </a:extLst>
          </p:cNvPr>
          <p:cNvSpPr txBox="1"/>
          <p:nvPr/>
        </p:nvSpPr>
        <p:spPr>
          <a:xfrm>
            <a:off x="854584" y="1470137"/>
            <a:ext cx="29963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High 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Shortage of skilled workers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Technology adoption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Management of Change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498430-DB59-1401-FDF1-D34C360514DE}"/>
              </a:ext>
            </a:extLst>
          </p:cNvPr>
          <p:cNvSpPr txBox="1"/>
          <p:nvPr/>
        </p:nvSpPr>
        <p:spPr>
          <a:xfrm>
            <a:off x="854584" y="3676590"/>
            <a:ext cx="34981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dirty="0"/>
              <a:t>Financing Opportunities: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Horizon Europe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Digital Europe</a:t>
            </a:r>
          </a:p>
          <a:p>
            <a:r>
              <a:rPr lang="en-CZ" dirty="0"/>
              <a:t>Support Network Initiatives: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Digital Innovation Hubs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Enteprise Europe Network</a:t>
            </a:r>
          </a:p>
          <a:p>
            <a:r>
              <a:rPr lang="en-CZ" dirty="0"/>
              <a:t>Business Opporutnies: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Digital S</a:t>
            </a:r>
            <a:r>
              <a:rPr lang="en-GB" dirty="0" err="1"/>
              <a:t>i</a:t>
            </a:r>
            <a:r>
              <a:rPr lang="en-CZ" dirty="0"/>
              <a:t>ngle Market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Z" dirty="0"/>
          </a:p>
          <a:p>
            <a:endParaRPr lang="en-CZ" dirty="0"/>
          </a:p>
        </p:txBody>
      </p:sp>
    </p:spTree>
    <p:extLst>
      <p:ext uri="{BB962C8B-B14F-4D97-AF65-F5344CB8AC3E}">
        <p14:creationId xmlns:p14="http://schemas.microsoft.com/office/powerpoint/2010/main" val="240709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BB711-4937-DB46-DE49-2FCDC92C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11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9098AE4-2A49-7FDA-BD20-C85277FDF8F8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FE630B6-9953-2736-9CD3-CC2B5BB58154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9262DCB-D413-7337-4A52-D72A2C6D4185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DT frameworks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AEDD037-6BA2-A331-FD84-C7958D1B4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819F326A-0DA4-9316-3AD0-B662E3140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584" y="1681878"/>
            <a:ext cx="5480874" cy="43418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363BC6A-E427-F877-312D-38F33443F2F7}"/>
              </a:ext>
            </a:extLst>
          </p:cNvPr>
          <p:cNvSpPr txBox="1"/>
          <p:nvPr/>
        </p:nvSpPr>
        <p:spPr>
          <a:xfrm>
            <a:off x="1716141" y="6158272"/>
            <a:ext cx="37577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Steps for cloud adoption (Source: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Zardani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 2011) </a:t>
            </a:r>
            <a:endParaRPr lang="en-GB" sz="1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A1A5C3C-E5CA-B7D5-409D-F93A6B540D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1211" y="1648490"/>
            <a:ext cx="4024046" cy="434189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BF42A5D-FF6A-E2B2-0763-519E931F268E}"/>
              </a:ext>
            </a:extLst>
          </p:cNvPr>
          <p:cNvSpPr txBox="1"/>
          <p:nvPr/>
        </p:nvSpPr>
        <p:spPr>
          <a:xfrm>
            <a:off x="6379521" y="6158272"/>
            <a:ext cx="46474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Cloud Adoption Toolkit (source: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Khajeh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-Hosseini et al., 2010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877260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1A0CB-C8DA-2CD5-BA88-8C794C50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12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822039-87B6-40B8-908D-AB8784087AC9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6A9A47A-AA2A-7D72-9F01-6A1CAC1A5947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1458466-3CCE-0EA2-7557-5A7E2B5D9380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DT frameworks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8EEF6CF-7408-9D30-D7C4-CE3976BDBE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B173DD02-605B-E1CB-CF90-DF711888C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370" y="1576609"/>
            <a:ext cx="6278621" cy="37184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613F40-3071-9792-11B6-01C9819D4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4129" y="1656163"/>
            <a:ext cx="3934592" cy="37184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235F48A-EA1F-97AE-B490-1D2058DD8AA7}"/>
              </a:ext>
            </a:extLst>
          </p:cNvPr>
          <p:cNvSpPr txBox="1"/>
          <p:nvPr/>
        </p:nvSpPr>
        <p:spPr>
          <a:xfrm>
            <a:off x="720797" y="5522326"/>
            <a:ext cx="56057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Six-phase journey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supportimg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 BMI in SMEs (source: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Lamperti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 et al., 2024)</a:t>
            </a:r>
            <a:endParaRPr lang="en-GB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B6A0FE-36A2-2ED0-98B2-C4BF5162C327}"/>
              </a:ext>
            </a:extLst>
          </p:cNvPr>
          <p:cNvSpPr txBox="1"/>
          <p:nvPr/>
        </p:nvSpPr>
        <p:spPr>
          <a:xfrm>
            <a:off x="6238902" y="5522326"/>
            <a:ext cx="50850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multi stage roadmap for DS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Jorney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 (source: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Rapaccini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 et al., 2023)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579629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7FC05-6342-FAF9-87FA-B02D746D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13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364C402-7168-F95B-1C91-B3CD4BE23B92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DE2F5A-FE52-0283-1D3C-FE1C95CD7325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5F5E8A-A4D5-CA84-9D8D-AE6AE2069399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77C36FB-228A-CEFF-DDD3-D10DFB5E7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F9155CA-C757-EB93-2705-41A2CA4BC8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2772095"/>
              </p:ext>
            </p:extLst>
          </p:nvPr>
        </p:nvGraphicFramePr>
        <p:xfrm>
          <a:off x="854584" y="1411549"/>
          <a:ext cx="4483024" cy="3693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AB2CA6F-97FF-300B-316C-FEFA686B8F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0985067"/>
              </p:ext>
            </p:extLst>
          </p:nvPr>
        </p:nvGraphicFramePr>
        <p:xfrm>
          <a:off x="6095999" y="1474331"/>
          <a:ext cx="4328429" cy="2862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117760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658BA17-C788-D69E-3A00-C3A7FE0CA1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3379" y="1470137"/>
            <a:ext cx="7105242" cy="470682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8B600-94C1-F5CD-85A6-F5E16BF2E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14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EE980E2-F142-430D-61E4-DF45DC2FE664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3CD355C-F43A-CDE4-6D8F-F45A86F34A7C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5B59A74-52D5-7B6D-B5E6-F275F15F8B2F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6CEE63A-5095-0AED-B20C-9541F05892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0810605-3AE7-9865-01E4-DAF8BD2A90CA}"/>
              </a:ext>
            </a:extLst>
          </p:cNvPr>
          <p:cNvSpPr txBox="1"/>
          <p:nvPr/>
        </p:nvSpPr>
        <p:spPr>
          <a:xfrm>
            <a:off x="4656470" y="6231135"/>
            <a:ext cx="28790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Motivation layer (source: own work)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916183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3C46FC-5CD2-BF2D-2275-CAAF40B4D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491" y="1825625"/>
            <a:ext cx="9113018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61ADEA-D2E6-F23B-148B-F27A182AA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15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C7112E9-952E-76AF-6047-E0BD233255BE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F42A994-21DC-D78B-EA44-12769869BACC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3DCCE1F-7F9E-2660-8F08-7052B2B58CDF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7DDA7B7-EB98-7B04-5762-65326290B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8504F6C-9EE2-4E21-24D5-5AC119ECC6BB}"/>
              </a:ext>
            </a:extLst>
          </p:cNvPr>
          <p:cNvSpPr txBox="1"/>
          <p:nvPr/>
        </p:nvSpPr>
        <p:spPr>
          <a:xfrm>
            <a:off x="4750246" y="6245435"/>
            <a:ext cx="2691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Strategy layer (source: own work)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788106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9D959F-2E84-9F44-6CC5-80A2635F7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2221639"/>
            <a:ext cx="10515600" cy="326236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E934F-6B9E-92AB-AB4A-FC8F4572F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16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9AE95A1-68BF-41CD-7897-C2C6E7EE567C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A23BE4-1AEB-A12A-F561-67A56334AD0F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AC3964-1F63-0CE1-126C-8084B97FD7E8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1F29599-6949-D7DA-378C-69F299B36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618E430-A99E-54FF-8FA9-260D19D35369}"/>
              </a:ext>
            </a:extLst>
          </p:cNvPr>
          <p:cNvSpPr txBox="1"/>
          <p:nvPr/>
        </p:nvSpPr>
        <p:spPr>
          <a:xfrm>
            <a:off x="4039185" y="5484008"/>
            <a:ext cx="4113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Business layer - cooperation view (source: own work)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63694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6F2FD0D-7A9F-6AC7-AFC2-3F482EE554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5" r="1129"/>
          <a:stretch/>
        </p:blipFill>
        <p:spPr>
          <a:xfrm>
            <a:off x="1765175" y="1909496"/>
            <a:ext cx="8661647" cy="427018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9D1B4-90C8-1251-FDBC-4F2B6C2BE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17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2F7709E-7735-C290-7397-3EBBB7DD41C0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0167E00-6F03-5EEE-9FF1-008EBCA34DF5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B8EECA-E67F-F3A2-5ADA-3D2A6E9811B0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D20E797-E4D5-3403-B3D4-C9ACC83FC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21CC265-C612-C01C-9FE2-5CC473AA3D4C}"/>
              </a:ext>
            </a:extLst>
          </p:cNvPr>
          <p:cNvSpPr txBox="1"/>
          <p:nvPr/>
        </p:nvSpPr>
        <p:spPr>
          <a:xfrm>
            <a:off x="4414672" y="6373330"/>
            <a:ext cx="33626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Sourcing Event process (source: own work)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49222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C00DAEB-32F6-1E59-8A22-113237096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5"/>
          <a:stretch/>
        </p:blipFill>
        <p:spPr>
          <a:xfrm>
            <a:off x="2683186" y="1715393"/>
            <a:ext cx="6825628" cy="427018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EC746A-2F72-7043-668F-F50569B72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18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B2E49C-30A8-AC60-D506-5327E618CBF6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E097E54-E168-A610-CEB1-F466F8EC8FFB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CDB6ADF-3CF1-2EE1-64B6-86EFFF5BD420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6D1CB69-909F-6CFB-A135-3831B9927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1BC9FD3-D18F-1E66-286E-05297EFA681C}"/>
              </a:ext>
            </a:extLst>
          </p:cNvPr>
          <p:cNvSpPr txBox="1"/>
          <p:nvPr/>
        </p:nvSpPr>
        <p:spPr>
          <a:xfrm>
            <a:off x="4315287" y="6361749"/>
            <a:ext cx="3561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Purchasing Event Process (source: own work) </a:t>
            </a:r>
            <a:endParaRPr lang="en-GB" sz="1400" dirty="0"/>
          </a:p>
          <a:p>
            <a:endParaRPr lang="en-CZ" sz="1400" dirty="0"/>
          </a:p>
        </p:txBody>
      </p:sp>
    </p:spTree>
    <p:extLst>
      <p:ext uri="{BB962C8B-B14F-4D97-AF65-F5344CB8AC3E}">
        <p14:creationId xmlns:p14="http://schemas.microsoft.com/office/powerpoint/2010/main" val="1642636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56CE4-8CE7-2D05-C12A-33055DCC8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19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0A66F3E-B4FB-EFFA-80C1-AE5A2144447B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9204C1F-B354-D857-1F98-A3553F2325CB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A43A2F5-8D28-F953-69C0-B4E93BC02708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DAEFC9A-359E-EBB0-B32A-934D81D9B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893FE77-AC5F-D01D-E34C-1641D5E8C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070485"/>
            <a:ext cx="10515600" cy="3861617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2DBE8CB-29DE-4CEC-6918-00A5DD65BD39}"/>
              </a:ext>
            </a:extLst>
          </p:cNvPr>
          <p:cNvSpPr txBox="1"/>
          <p:nvPr/>
        </p:nvSpPr>
        <p:spPr>
          <a:xfrm>
            <a:off x="4786185" y="6390410"/>
            <a:ext cx="26196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Invoice layer (source: own work)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529029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DA5CB2B-543F-95E9-FC6E-99FAB841DEE8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5630DB1-DD6F-890D-506C-AC15939B0C63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4BBC43-51DE-5444-312B-9B5AB99CEE2B}"/>
                </a:ext>
              </a:extLst>
            </p:cNvPr>
            <p:cNvSpPr txBox="1"/>
            <p:nvPr/>
          </p:nvSpPr>
          <p:spPr>
            <a:xfrm>
              <a:off x="384370" y="678321"/>
              <a:ext cx="26495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Introduction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C4A7D2C-4003-F455-EDF5-0546A41C52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6FF58AB-89E3-F499-E564-8CF68D03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2</a:t>
            </a:fld>
            <a:endParaRPr lang="en-CZ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BA8F1E-6754-AA9F-DBA7-B5CAFE6C1D05}"/>
              </a:ext>
            </a:extLst>
          </p:cNvPr>
          <p:cNvSpPr txBox="1"/>
          <p:nvPr/>
        </p:nvSpPr>
        <p:spPr>
          <a:xfrm>
            <a:off x="854584" y="1470137"/>
            <a:ext cx="77560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SME = power to boost economy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Target of climate neutrality by 2050 | Digital Transformation of Europe 2030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Historical Development of Nordic countries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DT transfomation frameworks for SME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TOGAF approach for EA with cloud procurement 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Digital Adoption for SME</a:t>
            </a:r>
          </a:p>
        </p:txBody>
      </p:sp>
    </p:spTree>
    <p:extLst>
      <p:ext uri="{BB962C8B-B14F-4D97-AF65-F5344CB8AC3E}">
        <p14:creationId xmlns:p14="http://schemas.microsoft.com/office/powerpoint/2010/main" val="331281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4E3ED4D-73BE-570A-24CD-2E04AE11B7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4830" y="1825625"/>
            <a:ext cx="8442339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BFDF3-827B-9483-D370-60EA20947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20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4CD1A4-4AFC-F833-74C3-53EC8FF1E443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FEFCD93-E29F-606F-F8E3-B6565A4E81DD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6EC3FDB-15D0-4FC5-6C14-AB0377CBA041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53D335-5C13-7B71-CB31-73763CFC8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A942DC6-B5E5-9D16-6484-CCE6058F45BC}"/>
              </a:ext>
            </a:extLst>
          </p:cNvPr>
          <p:cNvSpPr txBox="1"/>
          <p:nvPr/>
        </p:nvSpPr>
        <p:spPr>
          <a:xfrm>
            <a:off x="4161142" y="6385023"/>
            <a:ext cx="38697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Business and technology layer (source: own work)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400815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E224A3D-116E-82BB-7B56-04BDA872E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7499" y="1825625"/>
            <a:ext cx="9457001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C7386-A499-1D46-A054-C85B0825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21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FBBDAE-B0E3-F44E-2CD6-5CF4491588D1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2B1CC1-5B24-ABA9-920B-852803DE53EB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C2517F6-9F3C-1035-9360-225EDC1FE351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4154A0F-0D4F-E916-3E4B-EE643BC1C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A63DE85-9B0F-99B1-3E77-E0F6F8A88A4D}"/>
              </a:ext>
            </a:extLst>
          </p:cNvPr>
          <p:cNvSpPr txBox="1"/>
          <p:nvPr/>
        </p:nvSpPr>
        <p:spPr>
          <a:xfrm>
            <a:off x="4023508" y="6385023"/>
            <a:ext cx="414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Technology communication layout (source: own work)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9269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2C0D805-CDAC-EE0F-008C-94A8DFB603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7363" y="1825625"/>
            <a:ext cx="7397274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64C5CB-0440-46D7-DBBA-7E1E0CD26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22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25ED2B-357D-3B05-4AE4-7D3C56F0294B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2F3C325-7C20-5796-7C98-DCCAA6E864D9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591A7A-98F6-2A71-A8DD-7CEC2F1B92FA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(1/2)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06FC60B-679E-A418-EBCB-C9B12515E2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C097585-79D1-8F24-3350-FE205D0B61AA}"/>
              </a:ext>
            </a:extLst>
          </p:cNvPr>
          <p:cNvSpPr txBox="1"/>
          <p:nvPr/>
        </p:nvSpPr>
        <p:spPr>
          <a:xfrm>
            <a:off x="4453690" y="6385023"/>
            <a:ext cx="32846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Combination of layers (source: own work)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693342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648A35C-90DC-0222-2691-1E88C870F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9858" y="1825625"/>
            <a:ext cx="5572283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C9874-D7A9-C889-F46A-3B891A90C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23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95D8EB5-7B01-EE8E-5F43-F7F1568ECF9D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B780892-DC3B-D644-47EA-9081D7754F83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75C02C6-C6BF-8625-16E8-7F7328FC9693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(2/2)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68E166F-E463-FA9E-0084-6886AD949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EF91280-61CA-6E43-D607-D21F3AEA890F}"/>
              </a:ext>
            </a:extLst>
          </p:cNvPr>
          <p:cNvSpPr txBox="1"/>
          <p:nvPr/>
        </p:nvSpPr>
        <p:spPr>
          <a:xfrm>
            <a:off x="4155852" y="6176963"/>
            <a:ext cx="3880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i="1" dirty="0">
                <a:solidFill>
                  <a:srgbClr val="425168"/>
                </a:solidFill>
                <a:effectLst/>
                <a:latin typeface="TimesNewRomanPS"/>
              </a:rPr>
              <a:t>Technology Review (source: own work)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5331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A96B65C-8256-5E52-0743-CFB1B88B9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5390" y="1825625"/>
            <a:ext cx="8461220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ADBC0-DC81-5DCE-CF26-389C54660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24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3BB849F-F783-DC11-3D4D-192280140AFE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97814BA-01DE-92B9-E216-7B8D6FA1F681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FC91E15-25E6-B843-3C02-0B0BA346FFE0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Case Study (2/2)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23A05C-E714-E26B-BA5B-84212D6F8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EA72149-7316-E63F-6475-F976EA537104}"/>
              </a:ext>
            </a:extLst>
          </p:cNvPr>
          <p:cNvSpPr txBox="1"/>
          <p:nvPr/>
        </p:nvSpPr>
        <p:spPr>
          <a:xfrm>
            <a:off x="4330291" y="6385023"/>
            <a:ext cx="3531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Digital Adoption for SME (source: own work)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5365919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90ED9-FE64-E7CF-B9EF-FD3C65D39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25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0FC040-650E-CF84-2BCD-6D5EDC43C82D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5DD3F94-D489-0A31-8370-915DBEC16877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A43EBD1-2A56-1885-F019-6D371F87E2C5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Discussion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A5C7D05-0989-EF3B-6DC1-404AB3C27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E63057E-7F5A-C7BB-0191-FAC8E1B99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CZ" dirty="0"/>
              <a:t>SAP Ariba and Digital Single Market</a:t>
            </a:r>
          </a:p>
          <a:p>
            <a:r>
              <a:rPr lang="en-CZ" dirty="0"/>
              <a:t>Nordic sample and governmental activities</a:t>
            </a:r>
          </a:p>
          <a:p>
            <a:r>
              <a:rPr lang="en-CZ" dirty="0"/>
              <a:t>EA applicability for SME</a:t>
            </a:r>
          </a:p>
          <a:p>
            <a:r>
              <a:rPr lang="en-CZ" dirty="0"/>
              <a:t>H</a:t>
            </a:r>
            <a:r>
              <a:rPr lang="en-GB" dirty="0" err="1"/>
              <a:t>i</a:t>
            </a:r>
            <a:r>
              <a:rPr lang="en-CZ" dirty="0"/>
              <a:t>gh costs barriers</a:t>
            </a:r>
          </a:p>
          <a:p>
            <a:r>
              <a:rPr lang="en-CZ" dirty="0"/>
              <a:t>People adaptability</a:t>
            </a:r>
          </a:p>
        </p:txBody>
      </p:sp>
    </p:spTree>
    <p:extLst>
      <p:ext uri="{BB962C8B-B14F-4D97-AF65-F5344CB8AC3E}">
        <p14:creationId xmlns:p14="http://schemas.microsoft.com/office/powerpoint/2010/main" val="3076083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C49BD8-031F-042E-F430-7F13B7525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26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D0367E5-7794-29D1-7959-9AF904E0F267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3D9CDCD-F528-165B-B9EE-1639AD001D9B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B5C3A3F-3CB2-EFA2-D06E-0C9CB46FB2F8}"/>
                </a:ext>
              </a:extLst>
            </p:cNvPr>
            <p:cNvSpPr txBox="1"/>
            <p:nvPr/>
          </p:nvSpPr>
          <p:spPr>
            <a:xfrm>
              <a:off x="384370" y="678321"/>
              <a:ext cx="89722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Conclusion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EF47CA-8D02-6C71-1560-BA6475DBD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C4B3179-B741-E85C-BC04-20BA171DD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/>
              <a:t>Does SME need to invest in the new technology if better alternative may appear in the future? </a:t>
            </a:r>
          </a:p>
          <a:p>
            <a:r>
              <a:rPr lang="en-GB" dirty="0"/>
              <a:t>Does SME need an EA if digital technology can be “easy-to-go” adapted? </a:t>
            </a:r>
          </a:p>
          <a:p>
            <a:r>
              <a:rPr lang="en-GB" dirty="0"/>
              <a:t>Human Adaptability as one of the main problems </a:t>
            </a:r>
          </a:p>
          <a:p>
            <a:endParaRPr lang="en-CZ" dirty="0"/>
          </a:p>
        </p:txBody>
      </p:sp>
    </p:spTree>
    <p:extLst>
      <p:ext uri="{BB962C8B-B14F-4D97-AF65-F5344CB8AC3E}">
        <p14:creationId xmlns:p14="http://schemas.microsoft.com/office/powerpoint/2010/main" val="2844532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BD7F02-8F4E-9376-22D7-C6937E75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27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29DCAC2-DCA3-8256-A25D-DDE96D5289DE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F8BFE2E-AA0C-8607-0819-7B303A90711E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A73619-7696-6CE7-13FE-DB97E8EC5EB9}"/>
                </a:ext>
              </a:extLst>
            </p:cNvPr>
            <p:cNvSpPr txBox="1"/>
            <p:nvPr/>
          </p:nvSpPr>
          <p:spPr>
            <a:xfrm>
              <a:off x="384370" y="678321"/>
              <a:ext cx="97243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Z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References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F5BF30-338F-A9EC-8D90-A459CD5A2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5983A42-B786-1BE6-CA90-B2DDBD247E8A}"/>
              </a:ext>
            </a:extLst>
          </p:cNvPr>
          <p:cNvSpPr txBox="1"/>
          <p:nvPr/>
        </p:nvSpPr>
        <p:spPr>
          <a:xfrm>
            <a:off x="241160" y="1499204"/>
            <a:ext cx="111126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Abdallah, Y., Shehab, E., &amp; Al-</a:t>
            </a:r>
            <a:r>
              <a:rPr lang="en-GB" sz="1200" dirty="0" err="1"/>
              <a:t>Ashaab</a:t>
            </a:r>
            <a:r>
              <a:rPr lang="en-GB" sz="1200" dirty="0"/>
              <a:t>, A. (2021, August 31). Digital Transformation Challenges in the Manufacturing Industry. https://</a:t>
            </a:r>
            <a:r>
              <a:rPr lang="en-GB" sz="1200" dirty="0" err="1"/>
              <a:t>doi.org</a:t>
            </a:r>
            <a:r>
              <a:rPr lang="en-GB" sz="1200" dirty="0"/>
              <a:t>/10.3233/ATDE210004 </a:t>
            </a:r>
            <a:endParaRPr lang="en-GB" sz="1200" dirty="0">
              <a:effectLst/>
              <a:latin typeface="TimesNewRomanPSM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ECSO. (2021). Digitalisation in the construction sector [Executive Summary].</a:t>
            </a:r>
            <a:endParaRPr lang="en-GB" sz="1200" dirty="0">
              <a:effectLst/>
              <a:latin typeface="TimesNewRomanPS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 err="1"/>
              <a:t>Etminan</a:t>
            </a:r>
            <a:r>
              <a:rPr lang="en-GB" sz="1200" dirty="0"/>
              <a:t>, G., Peters-Anders, J., STOLWIJIK, C., SEBASTIAN, R., REZVANI, S., ARTOLA, I.,SAHEB, Y., TRAUNMULLER, M., &amp; </a:t>
            </a:r>
            <a:r>
              <a:rPr lang="en-GB" sz="1200" dirty="0" err="1"/>
              <a:t>Hatami</a:t>
            </a:r>
            <a:r>
              <a:rPr lang="en-GB" sz="1200" dirty="0"/>
              <a:t>, F. (2019). Supporting digitalisation of the construction sector and SMEs Including Building Information Modelling EUROPEAN COMMISSION LEGAL NOTICE. https://</a:t>
            </a:r>
            <a:r>
              <a:rPr lang="en-GB" sz="1200" dirty="0" err="1"/>
              <a:t>doi.org</a:t>
            </a:r>
            <a:r>
              <a:rPr lang="en-GB" sz="1200" dirty="0"/>
              <a:t>/10.2826/422658 </a:t>
            </a:r>
            <a:endParaRPr lang="en-GB" sz="1200" dirty="0">
              <a:effectLst/>
              <a:latin typeface="TimesNewRomanPSM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effectLst/>
                <a:latin typeface="TimesNewRomanPSMT"/>
              </a:rPr>
              <a:t>European Commission. (2020b, February 19). </a:t>
            </a:r>
            <a:r>
              <a:rPr lang="en-GB" sz="1200" i="1" dirty="0">
                <a:effectLst/>
                <a:latin typeface="TimesNewRomanPS"/>
              </a:rPr>
              <a:t>Shaping Europe’s digital future </a:t>
            </a:r>
            <a:r>
              <a:rPr lang="en-GB" sz="1200" dirty="0">
                <a:effectLst/>
                <a:latin typeface="TimesNewRomanPSMT"/>
              </a:rPr>
              <a:t>[Text]. European Commission - European Commission. https://</a:t>
            </a:r>
            <a:r>
              <a:rPr lang="en-GB" sz="1200" dirty="0" err="1">
                <a:effectLst/>
                <a:latin typeface="TimesNewRomanPSMT"/>
              </a:rPr>
              <a:t>ec.europa.eu</a:t>
            </a:r>
            <a:r>
              <a:rPr lang="en-GB" sz="1200" dirty="0">
                <a:effectLst/>
                <a:latin typeface="TimesNewRomanPSMT"/>
              </a:rPr>
              <a:t>/commission/</a:t>
            </a:r>
            <a:r>
              <a:rPr lang="en-GB" sz="1200" dirty="0" err="1">
                <a:effectLst/>
                <a:latin typeface="TimesNewRomanPSMT"/>
              </a:rPr>
              <a:t>presscorner</a:t>
            </a:r>
            <a:r>
              <a:rPr lang="en-GB" sz="1200" dirty="0">
                <a:effectLst/>
                <a:latin typeface="TimesNewRomanPSMT"/>
              </a:rPr>
              <a:t>/detail/</a:t>
            </a:r>
            <a:r>
              <a:rPr lang="en-GB" sz="1200" dirty="0" err="1">
                <a:effectLst/>
                <a:latin typeface="TimesNewRomanPSMT"/>
              </a:rPr>
              <a:t>en</a:t>
            </a:r>
            <a:r>
              <a:rPr lang="en-GB" sz="1200" dirty="0">
                <a:effectLst/>
                <a:latin typeface="TimesNewRomanPSMT"/>
              </a:rPr>
              <a:t>/ip_20_273 </a:t>
            </a: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effectLst/>
                <a:latin typeface="TimesNewRomanPSMT"/>
              </a:rPr>
              <a:t>European Commission. (2022, June 30). </a:t>
            </a:r>
            <a:r>
              <a:rPr lang="en-GB" sz="1200" i="1" dirty="0">
                <a:effectLst/>
                <a:latin typeface="TimesNewRomanPS"/>
              </a:rPr>
              <a:t>A green and digital future: 7 insights from strategic foresight - European Commission</a:t>
            </a:r>
            <a:r>
              <a:rPr lang="en-GB" sz="1200" dirty="0">
                <a:effectLst/>
                <a:latin typeface="TimesNewRomanPSMT"/>
              </a:rPr>
              <a:t>. https://joint-research-</a:t>
            </a:r>
            <a:r>
              <a:rPr lang="en-GB" sz="1200" dirty="0" err="1">
                <a:effectLst/>
                <a:latin typeface="TimesNewRomanPSMT"/>
              </a:rPr>
              <a:t>centre.ec.europa.eu</a:t>
            </a:r>
            <a:r>
              <a:rPr lang="en-GB" sz="1200" dirty="0">
                <a:effectLst/>
                <a:latin typeface="TimesNewRomanPSMT"/>
              </a:rPr>
              <a:t>/</a:t>
            </a:r>
            <a:r>
              <a:rPr lang="en-GB" sz="1200" dirty="0" err="1">
                <a:effectLst/>
                <a:latin typeface="TimesNewRomanPSMT"/>
              </a:rPr>
              <a:t>jrc</a:t>
            </a:r>
            <a:r>
              <a:rPr lang="en-GB" sz="1200" dirty="0">
                <a:effectLst/>
                <a:latin typeface="TimesNewRomanPSMT"/>
              </a:rPr>
              <a:t>-news-and- updates/green-and-digital-future-7-insights-strategic-foresight-2022-06-30_en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 err="1">
                <a:effectLst/>
                <a:latin typeface="TimesNewRomanPSMT"/>
              </a:rPr>
              <a:t>Khajeh</a:t>
            </a:r>
            <a:r>
              <a:rPr lang="en-GB" sz="1200" dirty="0">
                <a:effectLst/>
                <a:latin typeface="TimesNewRomanPSMT"/>
              </a:rPr>
              <a:t>-Hosseini, A., Greenwood, D., Smith, J., &amp; Sommerville, I. (2010). </a:t>
            </a:r>
            <a:r>
              <a:rPr lang="en-GB" sz="1200" i="1" dirty="0">
                <a:effectLst/>
                <a:latin typeface="TimesNewRomanPS"/>
              </a:rPr>
              <a:t>The Cloud Adoption Toolkit: Addressing the Challenges of Cloud Adoption in Enterprise</a:t>
            </a:r>
            <a:r>
              <a:rPr lang="en-GB" sz="1200" dirty="0">
                <a:effectLst/>
                <a:latin typeface="TimesNewRomanPSMT"/>
              </a:rPr>
              <a:t>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>
                <a:effectLst/>
                <a:latin typeface="TimesNewRomanPSMT"/>
              </a:rPr>
              <a:t>Knight, G. A. (2001). Entrepreneurship and strategy in the international SME. </a:t>
            </a:r>
            <a:r>
              <a:rPr lang="en-GB" sz="1200" i="1" dirty="0">
                <a:effectLst/>
                <a:latin typeface="TimesNewRomanPS"/>
              </a:rPr>
              <a:t>Journal of International Management</a:t>
            </a:r>
            <a:r>
              <a:rPr lang="en-GB" sz="1200" dirty="0">
                <a:effectLst/>
                <a:latin typeface="TimesNewRomanPSMT"/>
              </a:rPr>
              <a:t>, </a:t>
            </a:r>
            <a:r>
              <a:rPr lang="en-GB" sz="1200" i="1" dirty="0">
                <a:effectLst/>
                <a:latin typeface="TimesNewRomanPS"/>
              </a:rPr>
              <a:t>7</a:t>
            </a:r>
            <a:r>
              <a:rPr lang="en-GB" sz="1200" dirty="0">
                <a:effectLst/>
                <a:latin typeface="TimesNewRomanPSMT"/>
              </a:rPr>
              <a:t>(3), 155–171.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/10.1016/S1075-4253(01)00042-4 </a:t>
            </a:r>
            <a:endParaRPr lang="en-GB" sz="1200" dirty="0"/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 err="1">
                <a:effectLst/>
                <a:latin typeface="TimesNewRomanPSMT"/>
              </a:rPr>
              <a:t>Lamperti</a:t>
            </a:r>
            <a:r>
              <a:rPr lang="en-GB" sz="1200" dirty="0">
                <a:effectLst/>
                <a:latin typeface="TimesNewRomanPSMT"/>
              </a:rPr>
              <a:t>, S., Cavallo, A., &amp; </a:t>
            </a:r>
            <a:r>
              <a:rPr lang="en-GB" sz="1200" dirty="0" err="1">
                <a:effectLst/>
                <a:latin typeface="TimesNewRomanPSMT"/>
              </a:rPr>
              <a:t>Sassanelli</a:t>
            </a:r>
            <a:r>
              <a:rPr lang="en-GB" sz="1200" dirty="0">
                <a:effectLst/>
                <a:latin typeface="TimesNewRomanPSMT"/>
              </a:rPr>
              <a:t>, C. (2024). Digital </a:t>
            </a:r>
            <a:r>
              <a:rPr lang="en-GB" sz="1200" dirty="0" err="1">
                <a:effectLst/>
                <a:latin typeface="TimesNewRomanPSMT"/>
              </a:rPr>
              <a:t>Servitization</a:t>
            </a:r>
            <a:r>
              <a:rPr lang="en-GB" sz="1200" dirty="0">
                <a:effectLst/>
                <a:latin typeface="TimesNewRomanPSMT"/>
              </a:rPr>
              <a:t> and Business Model Innovation in SMEs: A Model to Escape From Market Disruption. </a:t>
            </a:r>
            <a:r>
              <a:rPr lang="en-GB" sz="1200" i="1" dirty="0">
                <a:effectLst/>
                <a:latin typeface="TimesNewRomanPS"/>
              </a:rPr>
              <a:t>IEEE Transactions on Engineering Management</a:t>
            </a:r>
            <a:r>
              <a:rPr lang="en-GB" sz="1200" dirty="0">
                <a:effectLst/>
                <a:latin typeface="TimesNewRomanPSMT"/>
              </a:rPr>
              <a:t>, </a:t>
            </a:r>
            <a:r>
              <a:rPr lang="en-GB" sz="1200" i="1" dirty="0">
                <a:effectLst/>
                <a:latin typeface="TimesNewRomanPS"/>
              </a:rPr>
              <a:t>71</a:t>
            </a:r>
            <a:r>
              <a:rPr lang="en-GB" sz="1200" dirty="0">
                <a:effectLst/>
                <a:latin typeface="TimesNewRomanPSMT"/>
              </a:rPr>
              <a:t>, 4619–4633.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/10.1109/TEM.2022.3233132 </a:t>
            </a: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GB" sz="1200" dirty="0"/>
              <a:t>McKinsey &amp; Company &amp; </a:t>
            </a:r>
            <a:r>
              <a:rPr lang="en-GB" sz="1200" dirty="0" err="1"/>
              <a:t>EuroCommerce</a:t>
            </a:r>
            <a:r>
              <a:rPr lang="en-GB" sz="1200" dirty="0"/>
              <a:t> Retail &amp; Wholesale. (2022). Transforming the EU retail &amp; wholesale sector. </a:t>
            </a:r>
            <a:endParaRPr lang="en-GB" sz="1200" dirty="0">
              <a:effectLst/>
              <a:latin typeface="TimesNewRomanPSM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 err="1">
                <a:effectLst/>
                <a:latin typeface="TimesNewRomanPSMT"/>
              </a:rPr>
              <a:t>Rapaccini</a:t>
            </a:r>
            <a:r>
              <a:rPr lang="en-GB" sz="1200" dirty="0">
                <a:effectLst/>
                <a:latin typeface="TimesNewRomanPSMT"/>
              </a:rPr>
              <a:t>, M., </a:t>
            </a:r>
            <a:r>
              <a:rPr lang="en-GB" sz="1200" dirty="0" err="1">
                <a:effectLst/>
                <a:latin typeface="TimesNewRomanPSMT"/>
              </a:rPr>
              <a:t>Paiola</a:t>
            </a:r>
            <a:r>
              <a:rPr lang="en-GB" sz="1200" dirty="0">
                <a:effectLst/>
                <a:latin typeface="TimesNewRomanPSMT"/>
              </a:rPr>
              <a:t>, M., </a:t>
            </a:r>
            <a:r>
              <a:rPr lang="en-GB" sz="1200" dirty="0" err="1">
                <a:effectLst/>
                <a:latin typeface="TimesNewRomanPSMT"/>
              </a:rPr>
              <a:t>Cinquini</a:t>
            </a:r>
            <a:r>
              <a:rPr lang="en-GB" sz="1200" dirty="0">
                <a:effectLst/>
                <a:latin typeface="TimesNewRomanPSMT"/>
              </a:rPr>
              <a:t>, L., &amp; </a:t>
            </a:r>
            <a:r>
              <a:rPr lang="en-GB" sz="1200" dirty="0" err="1">
                <a:effectLst/>
                <a:latin typeface="TimesNewRomanPSMT"/>
              </a:rPr>
              <a:t>Giannetti</a:t>
            </a:r>
            <a:r>
              <a:rPr lang="en-GB" sz="1200" dirty="0">
                <a:effectLst/>
                <a:latin typeface="TimesNewRomanPSMT"/>
              </a:rPr>
              <a:t>, R. (2023). Digital </a:t>
            </a:r>
            <a:r>
              <a:rPr lang="en-GB" sz="1200" dirty="0" err="1">
                <a:effectLst/>
                <a:latin typeface="TimesNewRomanPSMT"/>
              </a:rPr>
              <a:t>servitization</a:t>
            </a:r>
            <a:r>
              <a:rPr lang="en-GB" sz="1200" dirty="0">
                <a:effectLst/>
                <a:latin typeface="TimesNewRomanPSMT"/>
              </a:rPr>
              <a:t> journey in small- and medium-sized enterprises: The contribution of knowledge-intensive business firms. </a:t>
            </a:r>
            <a:r>
              <a:rPr lang="en-GB" sz="1200" i="1" dirty="0">
                <a:effectLst/>
                <a:latin typeface="TimesNewRomanPS"/>
              </a:rPr>
              <a:t>Journal of Business &amp; Industrial Marketing</a:t>
            </a:r>
            <a:r>
              <a:rPr lang="en-GB" sz="1200" dirty="0">
                <a:effectLst/>
                <a:latin typeface="TimesNewRomanPSMT"/>
              </a:rPr>
              <a:t>, </a:t>
            </a:r>
            <a:r>
              <a:rPr lang="en-GB" sz="1200" i="1" dirty="0">
                <a:effectLst/>
                <a:latin typeface="TimesNewRomanPS"/>
              </a:rPr>
              <a:t>38</a:t>
            </a:r>
            <a:r>
              <a:rPr lang="en-GB" sz="1200" dirty="0">
                <a:effectLst/>
                <a:latin typeface="TimesNewRomanPSMT"/>
              </a:rPr>
              <a:t>(6), 1362–1375.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/10.1108/JBIM-01-2022-0008 </a:t>
            </a:r>
            <a:endParaRPr lang="en-GB" sz="1200" dirty="0"/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 err="1">
                <a:effectLst/>
                <a:latin typeface="TimesNewRomanPSMT"/>
              </a:rPr>
              <a:t>Parmiggiani</a:t>
            </a:r>
            <a:r>
              <a:rPr lang="en-GB" sz="1200" dirty="0">
                <a:effectLst/>
                <a:latin typeface="TimesNewRomanPSMT"/>
              </a:rPr>
              <a:t>, E., &amp; </a:t>
            </a:r>
            <a:r>
              <a:rPr lang="en-GB" sz="1200" dirty="0" err="1">
                <a:effectLst/>
                <a:latin typeface="TimesNewRomanPSMT"/>
              </a:rPr>
              <a:t>Mikalef</a:t>
            </a:r>
            <a:r>
              <a:rPr lang="en-GB" sz="1200" dirty="0">
                <a:effectLst/>
                <a:latin typeface="TimesNewRomanPSMT"/>
              </a:rPr>
              <a:t>, P. (2022). </a:t>
            </a:r>
            <a:r>
              <a:rPr lang="en-GB" sz="1200" i="1" dirty="0">
                <a:effectLst/>
                <a:latin typeface="TimesNewRomanPS"/>
              </a:rPr>
              <a:t>The Case of Norway and Digital Transformation over the Years</a:t>
            </a:r>
            <a:r>
              <a:rPr lang="en-GB" sz="1200" dirty="0">
                <a:effectLst/>
                <a:latin typeface="TimesNewRomanPSMT"/>
              </a:rPr>
              <a:t>. Springer. https://</a:t>
            </a:r>
            <a:r>
              <a:rPr lang="en-GB" sz="1200" dirty="0" err="1">
                <a:effectLst/>
                <a:latin typeface="TimesNewRomanPSMT"/>
              </a:rPr>
              <a:t>ntnuopen.ntnu.no</a:t>
            </a:r>
            <a:r>
              <a:rPr lang="en-GB" sz="1200" dirty="0">
                <a:effectLst/>
                <a:latin typeface="TimesNewRomanPSMT"/>
              </a:rPr>
              <a:t>/</a:t>
            </a:r>
            <a:r>
              <a:rPr lang="en-GB" sz="1200" dirty="0" err="1">
                <a:effectLst/>
                <a:latin typeface="TimesNewRomanPSMT"/>
              </a:rPr>
              <a:t>ntnu-xmlui</a:t>
            </a:r>
            <a:r>
              <a:rPr lang="en-GB" sz="1200" dirty="0">
                <a:effectLst/>
                <a:latin typeface="TimesNewRomanPSMT"/>
              </a:rPr>
              <a:t>/handle/11250/3025549 </a:t>
            </a:r>
            <a:endParaRPr lang="en-GB" sz="1200" dirty="0"/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i="1" dirty="0">
                <a:effectLst/>
                <a:latin typeface="TimesNewRomanPS"/>
              </a:rPr>
              <a:t>The Danish Digital Journey</a:t>
            </a:r>
            <a:r>
              <a:rPr lang="en-GB" sz="1200" dirty="0">
                <a:effectLst/>
                <a:latin typeface="TimesNewRomanPSMT"/>
              </a:rPr>
              <a:t>. (n.d.). from https://</a:t>
            </a:r>
            <a:r>
              <a:rPr lang="en-GB" sz="1200" dirty="0" err="1">
                <a:effectLst/>
                <a:latin typeface="TimesNewRomanPSMT"/>
              </a:rPr>
              <a:t>en.digst.dk</a:t>
            </a:r>
            <a:r>
              <a:rPr lang="en-GB" sz="1200" dirty="0">
                <a:effectLst/>
                <a:latin typeface="TimesNewRomanPSMT"/>
              </a:rPr>
              <a:t>/policy/the-</a:t>
            </a:r>
            <a:r>
              <a:rPr lang="en-GB" sz="1200" dirty="0" err="1">
                <a:effectLst/>
                <a:latin typeface="TimesNewRomanPSMT"/>
              </a:rPr>
              <a:t>danish</a:t>
            </a:r>
            <a:r>
              <a:rPr lang="en-GB" sz="1200" dirty="0">
                <a:effectLst/>
                <a:latin typeface="TimesNewRomanPSMT"/>
              </a:rPr>
              <a:t>-digital-journey/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dirty="0">
                <a:effectLst/>
                <a:latin typeface="TimesNewRomanPSMT"/>
              </a:rPr>
              <a:t>Zardari, S., &amp; </a:t>
            </a:r>
            <a:r>
              <a:rPr lang="en-GB" sz="1200" dirty="0" err="1">
                <a:effectLst/>
                <a:latin typeface="TimesNewRomanPSMT"/>
              </a:rPr>
              <a:t>Bahsoon</a:t>
            </a:r>
            <a:r>
              <a:rPr lang="en-GB" sz="1200" dirty="0">
                <a:effectLst/>
                <a:latin typeface="TimesNewRomanPSMT"/>
              </a:rPr>
              <a:t>, R. (2011). Cloud adoption: A goal-oriented requirements engineering approach. </a:t>
            </a:r>
            <a:r>
              <a:rPr lang="en-GB" sz="1200" i="1" dirty="0">
                <a:effectLst/>
                <a:latin typeface="TimesNewRomanPS"/>
              </a:rPr>
              <a:t>Proceedings of the 2nd International Workshop on Software Engineering for Cloud Computing</a:t>
            </a:r>
            <a:r>
              <a:rPr lang="en-GB" sz="1200" dirty="0">
                <a:effectLst/>
                <a:latin typeface="TimesNewRomanPSMT"/>
              </a:rPr>
              <a:t>, 29–35. https://</a:t>
            </a:r>
            <a:r>
              <a:rPr lang="en-GB" sz="1200" dirty="0" err="1">
                <a:effectLst/>
                <a:latin typeface="TimesNewRomanPSMT"/>
              </a:rPr>
              <a:t>doi.org</a:t>
            </a:r>
            <a:r>
              <a:rPr lang="en-GB" sz="1200" dirty="0">
                <a:effectLst/>
                <a:latin typeface="TimesNewRomanPSMT"/>
              </a:rPr>
              <a:t>/10.1145/1985500.1985506 </a:t>
            </a:r>
          </a:p>
        </p:txBody>
      </p:sp>
    </p:spTree>
    <p:extLst>
      <p:ext uri="{BB962C8B-B14F-4D97-AF65-F5344CB8AC3E}">
        <p14:creationId xmlns:p14="http://schemas.microsoft.com/office/powerpoint/2010/main" val="4128418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FEEB0-B1A0-D0E2-8BC4-F1205DC8D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3</a:t>
            </a:fld>
            <a:endParaRPr lang="en-CZ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C90FA4B-F80F-625A-EB39-EEB23DA0DBDD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495447A-E649-5473-5DA0-CC4F6CCDF689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A6B225-EAFF-9062-CFB2-398BD0FFA1A4}"/>
                </a:ext>
              </a:extLst>
            </p:cNvPr>
            <p:cNvSpPr txBox="1"/>
            <p:nvPr/>
          </p:nvSpPr>
          <p:spPr>
            <a:xfrm>
              <a:off x="384370" y="678321"/>
              <a:ext cx="26495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Objectives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3B57F1D-9191-F65F-05F2-2C44B32E2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796984C-ECF6-BED3-B8FE-FD4532376F45}"/>
              </a:ext>
            </a:extLst>
          </p:cNvPr>
          <p:cNvSpPr txBox="1"/>
          <p:nvPr/>
        </p:nvSpPr>
        <p:spPr>
          <a:xfrm>
            <a:off x="854584" y="1470137"/>
            <a:ext cx="63410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Define digital trends status of SME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Investigate the influence of Digital Transformation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Propose solutions/workarounds fof non-digital SME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Construct digital transformation template for SME</a:t>
            </a:r>
          </a:p>
        </p:txBody>
      </p:sp>
    </p:spTree>
    <p:extLst>
      <p:ext uri="{BB962C8B-B14F-4D97-AF65-F5344CB8AC3E}">
        <p14:creationId xmlns:p14="http://schemas.microsoft.com/office/powerpoint/2010/main" val="1610840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C2F838-20FF-87D3-B2BB-74D06E54D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4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386FFE4-8BBB-0262-147F-E5467BBC679D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B2E9AC-8404-FE29-3388-DC42E9EFDDAC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E1AE7D5-78A7-C4AE-9BEC-7792967BF438}"/>
                </a:ext>
              </a:extLst>
            </p:cNvPr>
            <p:cNvSpPr txBox="1"/>
            <p:nvPr/>
          </p:nvSpPr>
          <p:spPr>
            <a:xfrm>
              <a:off x="384370" y="678321"/>
              <a:ext cx="26495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Methodology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B29A124-A3DD-6F43-0778-FAF8FEF97C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98DC5BF-4B48-BF51-5882-7F8580871C58}"/>
              </a:ext>
            </a:extLst>
          </p:cNvPr>
          <p:cNvSpPr txBox="1"/>
          <p:nvPr/>
        </p:nvSpPr>
        <p:spPr>
          <a:xfrm>
            <a:off x="854584" y="1470137"/>
            <a:ext cx="63770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Study of scholarly and professional literature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Descriptive analysis of SME within EU landscape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Interpret the case study using Archimate with TOGAF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Conclude by providing the recom</a:t>
            </a:r>
            <a:r>
              <a:rPr lang="en-GB" dirty="0"/>
              <a:t>m</a:t>
            </a:r>
            <a:r>
              <a:rPr lang="en-CZ" dirty="0"/>
              <a:t>endations </a:t>
            </a:r>
          </a:p>
        </p:txBody>
      </p:sp>
    </p:spTree>
    <p:extLst>
      <p:ext uri="{BB962C8B-B14F-4D97-AF65-F5344CB8AC3E}">
        <p14:creationId xmlns:p14="http://schemas.microsoft.com/office/powerpoint/2010/main" val="2782378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D83028-EBBD-B675-7F97-3040AD47D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5</a:t>
            </a:fld>
            <a:endParaRPr lang="en-CZ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63DBEF6-43AC-766A-F493-1D9C71273B45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72C9DB0-DD96-6B51-2145-A2F54117DF93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2B3096-7432-1AA5-F41D-74311AB914E0}"/>
                </a:ext>
              </a:extLst>
            </p:cNvPr>
            <p:cNvSpPr txBox="1"/>
            <p:nvPr/>
          </p:nvSpPr>
          <p:spPr>
            <a:xfrm>
              <a:off x="384370" y="678321"/>
              <a:ext cx="26495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DT in EU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4F650D0-9FB5-BF31-0762-99C5D4E64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F57DC54-E8CB-609E-39C5-81268F79D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204" y="1489162"/>
            <a:ext cx="4520045" cy="50837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3B028E-3B8C-23BE-9057-E355636B1ACF}"/>
              </a:ext>
            </a:extLst>
          </p:cNvPr>
          <p:cNvSpPr txBox="1"/>
          <p:nvPr/>
        </p:nvSpPr>
        <p:spPr>
          <a:xfrm>
            <a:off x="1115738" y="6557937"/>
            <a:ext cx="4406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Digital intensity level in business, 2022 (Source: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eurostat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) </a:t>
            </a:r>
            <a:endParaRPr lang="en-GB" sz="1400" dirty="0"/>
          </a:p>
          <a:p>
            <a:endParaRPr lang="en-CZ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9D3EBA5-56F6-1A22-E41F-2632F7313D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493241"/>
            <a:ext cx="4552417" cy="50646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6FF5FE6-C2F2-D39A-EE3E-FEC93F35E4E8}"/>
              </a:ext>
            </a:extLst>
          </p:cNvPr>
          <p:cNvSpPr txBox="1"/>
          <p:nvPr/>
        </p:nvSpPr>
        <p:spPr>
          <a:xfrm>
            <a:off x="6612752" y="6569691"/>
            <a:ext cx="351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Business and E-sales, 2022 (source: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eurostat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) </a:t>
            </a:r>
            <a:endParaRPr lang="en-GB" sz="1400" dirty="0"/>
          </a:p>
          <a:p>
            <a:endParaRPr lang="en-CZ" dirty="0"/>
          </a:p>
        </p:txBody>
      </p:sp>
    </p:spTree>
    <p:extLst>
      <p:ext uri="{BB962C8B-B14F-4D97-AF65-F5344CB8AC3E}">
        <p14:creationId xmlns:p14="http://schemas.microsoft.com/office/powerpoint/2010/main" val="973616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B3A89AD-13F2-2902-F044-66EABED256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3886" y="1467866"/>
            <a:ext cx="5744225" cy="488848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265BD-1657-13AF-8715-1C497548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6</a:t>
            </a:fld>
            <a:endParaRPr lang="en-CZ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8D6C44-2C68-0F4B-2F4B-E46AFB20B64B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9495F4E-22D0-3AB3-9B50-0D467F8AA566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6EB460F-7D2F-A639-5003-011BFF6FD1D4}"/>
                </a:ext>
              </a:extLst>
            </p:cNvPr>
            <p:cNvSpPr txBox="1"/>
            <p:nvPr/>
          </p:nvSpPr>
          <p:spPr>
            <a:xfrm>
              <a:off x="384370" y="678321"/>
              <a:ext cx="26495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DT in EU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F476C09-D9E1-211A-9E4F-6E751DC1F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62DC709-9CAD-70C0-595E-ECE8C91A7620}"/>
              </a:ext>
            </a:extLst>
          </p:cNvPr>
          <p:cNvSpPr txBox="1"/>
          <p:nvPr/>
        </p:nvSpPr>
        <p:spPr>
          <a:xfrm>
            <a:off x="3385961" y="6427293"/>
            <a:ext cx="5420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Businesses purchase cloud computing solutions, 2021 (source: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eurostat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) </a:t>
            </a:r>
            <a:endParaRPr lang="en-GB" sz="1400" dirty="0"/>
          </a:p>
          <a:p>
            <a:endParaRPr lang="en-CZ" sz="1400" dirty="0"/>
          </a:p>
        </p:txBody>
      </p:sp>
    </p:spTree>
    <p:extLst>
      <p:ext uri="{BB962C8B-B14F-4D97-AF65-F5344CB8AC3E}">
        <p14:creationId xmlns:p14="http://schemas.microsoft.com/office/powerpoint/2010/main" val="3783529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14864-F5E6-FF0B-B8AB-1380DEB17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7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6243A19-0A97-A4E6-E07C-9A7C792EAC57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B7FE6BB-878A-29A5-B2B1-345EC5B1DBB5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54C7B5E-3E9E-97B9-07BB-98DD41744E92}"/>
                </a:ext>
              </a:extLst>
            </p:cNvPr>
            <p:cNvSpPr txBox="1"/>
            <p:nvPr/>
          </p:nvSpPr>
          <p:spPr>
            <a:xfrm>
              <a:off x="384369" y="678321"/>
              <a:ext cx="79105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Historical Development of Nordic Countries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3E969B2-F038-0F48-C680-39EEAEEA2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E68A0A4-8797-19A7-6D26-46F41911142F}"/>
              </a:ext>
            </a:extLst>
          </p:cNvPr>
          <p:cNvSpPr txBox="1"/>
          <p:nvPr/>
        </p:nvSpPr>
        <p:spPr>
          <a:xfrm>
            <a:off x="854584" y="1584251"/>
            <a:ext cx="43797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Governmental 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Early adoption of digital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Robust internet and mobile infrastructure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FDD532-0606-8E13-5809-CFBFB7D97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2826" y="2542998"/>
            <a:ext cx="7026347" cy="38469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375B02E-12F3-869F-2598-112B927BDA79}"/>
              </a:ext>
            </a:extLst>
          </p:cNvPr>
          <p:cNvSpPr txBox="1"/>
          <p:nvPr/>
        </p:nvSpPr>
        <p:spPr>
          <a:xfrm>
            <a:off x="3212196" y="6455445"/>
            <a:ext cx="57676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Digital Evolution of Denmark (source: Agency of Digital Government, 2024) </a:t>
            </a:r>
            <a:endParaRPr lang="en-GB" sz="1400" dirty="0"/>
          </a:p>
          <a:p>
            <a:endParaRPr lang="en-CZ" sz="1400" dirty="0"/>
          </a:p>
        </p:txBody>
      </p:sp>
    </p:spTree>
    <p:extLst>
      <p:ext uri="{BB962C8B-B14F-4D97-AF65-F5344CB8AC3E}">
        <p14:creationId xmlns:p14="http://schemas.microsoft.com/office/powerpoint/2010/main" val="4141568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48D10-4718-BD9A-05C8-D2C5F30C7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8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06E0FC-7414-FE33-E423-D392561D7424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84FDB91-7EDC-9D3A-46BB-5F3AA9727DE9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8B5C262-6E0D-D859-53DA-B21FDFF6BFFD}"/>
                </a:ext>
              </a:extLst>
            </p:cNvPr>
            <p:cNvSpPr txBox="1"/>
            <p:nvPr/>
          </p:nvSpPr>
          <p:spPr>
            <a:xfrm>
              <a:off x="384369" y="678321"/>
              <a:ext cx="45810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DT and Multiple sectors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2BCC9F8-055C-0BF7-CC2C-49A392BDE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C3DD51D3-9067-9519-21D0-FAB61EE90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822" y="1470137"/>
            <a:ext cx="4334164" cy="47838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3F77FB-1E1F-8E92-6B3F-42F9FB7600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470137"/>
            <a:ext cx="4334164" cy="47838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CA534BF-4F6F-9189-1E0A-75E9934F0C70}"/>
              </a:ext>
            </a:extLst>
          </p:cNvPr>
          <p:cNvSpPr txBox="1"/>
          <p:nvPr/>
        </p:nvSpPr>
        <p:spPr>
          <a:xfrm>
            <a:off x="1052803" y="6358578"/>
            <a:ext cx="100863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Number of enterprises in the field sectors for the employment between “20 and 49”; “50 and 249” for years 2021, 2022 (source: </a:t>
            </a:r>
            <a:r>
              <a:rPr lang="en-GB" sz="1400" i="1" dirty="0" err="1">
                <a:solidFill>
                  <a:srgbClr val="425168"/>
                </a:solidFill>
                <a:effectLst/>
                <a:latin typeface="TimesNewRomanPS"/>
              </a:rPr>
              <a:t>eurostat</a:t>
            </a:r>
            <a:r>
              <a:rPr lang="en-GB" sz="1400" i="1" dirty="0">
                <a:solidFill>
                  <a:srgbClr val="425168"/>
                </a:solidFill>
                <a:effectLst/>
                <a:latin typeface="TimesNewRomanPS"/>
              </a:rPr>
              <a:t>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746392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D86473-CC9A-CB23-90C2-BEEEFA388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6EA32-7014-D248-A1D6-ACCD8A16FA30}" type="slidenum">
              <a:rPr lang="en-CZ" smtClean="0"/>
              <a:t>9</a:t>
            </a:fld>
            <a:endParaRPr lang="en-CZ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BB9366C-2A4F-38F6-5042-A0761AD129C0}"/>
              </a:ext>
            </a:extLst>
          </p:cNvPr>
          <p:cNvGrpSpPr/>
          <p:nvPr/>
        </p:nvGrpSpPr>
        <p:grpSpPr>
          <a:xfrm>
            <a:off x="-1" y="0"/>
            <a:ext cx="12192000" cy="1349298"/>
            <a:chOff x="-1" y="0"/>
            <a:chExt cx="12192000" cy="13492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F1353EE-9CAB-22DA-3504-1EE25D211CD6}"/>
                </a:ext>
              </a:extLst>
            </p:cNvPr>
            <p:cNvSpPr/>
            <p:nvPr/>
          </p:nvSpPr>
          <p:spPr>
            <a:xfrm>
              <a:off x="-1" y="557482"/>
              <a:ext cx="12192000" cy="791816"/>
            </a:xfrm>
            <a:prstGeom prst="rect">
              <a:avLst/>
            </a:prstGeom>
            <a:solidFill>
              <a:srgbClr val="C80D0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Z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8A66DED-C546-CC17-44E3-28C1631430C3}"/>
                </a:ext>
              </a:extLst>
            </p:cNvPr>
            <p:cNvSpPr txBox="1"/>
            <p:nvPr/>
          </p:nvSpPr>
          <p:spPr>
            <a:xfrm>
              <a:off x="384370" y="678321"/>
              <a:ext cx="44747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DT and Multiple sectors</a:t>
              </a:r>
              <a:endParaRPr lang="en-CZ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0B02863-BAF5-0A25-A8F4-6C5538D62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" y="0"/>
              <a:ext cx="1709166" cy="557482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9C2C0A4-8156-D4F0-46B5-E06A1257E983}"/>
              </a:ext>
            </a:extLst>
          </p:cNvPr>
          <p:cNvSpPr txBox="1"/>
          <p:nvPr/>
        </p:nvSpPr>
        <p:spPr>
          <a:xfrm>
            <a:off x="854584" y="1491347"/>
            <a:ext cx="309341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Industrial Sector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A</a:t>
            </a:r>
            <a:r>
              <a:rPr lang="en-CZ" dirty="0"/>
              <a:t>utomation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Data a</a:t>
            </a:r>
            <a:r>
              <a:rPr lang="en-GB" dirty="0"/>
              <a:t>c</a:t>
            </a:r>
            <a:r>
              <a:rPr lang="en-CZ" dirty="0"/>
              <a:t>quisition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Manufacturing Sector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Automation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Robotics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Z" dirty="0"/>
              <a:t>Wholesale and Retail Sector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Digital sales channels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Z" dirty="0"/>
              <a:t>E-commerce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CZ" dirty="0"/>
          </a:p>
        </p:txBody>
      </p:sp>
    </p:spTree>
    <p:extLst>
      <p:ext uri="{BB962C8B-B14F-4D97-AF65-F5344CB8AC3E}">
        <p14:creationId xmlns:p14="http://schemas.microsoft.com/office/powerpoint/2010/main" val="321829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{A1EDA087-DA32-6C4C-B07B-D4DDBB8FE791}tf16401369</Template>
  <TotalTime>3610</TotalTime>
  <Words>1823</Words>
  <Application>Microsoft Macintosh PowerPoint</Application>
  <PresentationFormat>Widescreen</PresentationFormat>
  <Paragraphs>187</Paragraphs>
  <Slides>27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TimesNewRomanPS</vt:lpstr>
      <vt:lpstr>TimesNewRomanPSMT</vt:lpstr>
      <vt:lpstr>Verdana</vt:lpstr>
      <vt:lpstr>Office Theme</vt:lpstr>
      <vt:lpstr>Master’s Thesis: Digital Transformation of Small and Medium Enterprises, historical development and trends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impact of transportation and infrastructure development in Kazakhstan</dc:title>
  <dc:creator>Kudamanov Aidyn (S-PEF)</dc:creator>
  <cp:lastModifiedBy>Kudamanov Aidyn (S-PEF)</cp:lastModifiedBy>
  <cp:revision>5</cp:revision>
  <dcterms:created xsi:type="dcterms:W3CDTF">2024-02-22T17:22:45Z</dcterms:created>
  <dcterms:modified xsi:type="dcterms:W3CDTF">2024-06-04T18:11:31Z</dcterms:modified>
</cp:coreProperties>
</file>

<file path=docProps/thumbnail.jpeg>
</file>